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30"/>
  </p:notesMasterIdLst>
  <p:handoutMasterIdLst>
    <p:handoutMasterId r:id="rId31"/>
  </p:handoutMasterIdLst>
  <p:sldIdLst>
    <p:sldId id="558" r:id="rId5"/>
    <p:sldId id="605" r:id="rId6"/>
    <p:sldId id="579" r:id="rId7"/>
    <p:sldId id="587" r:id="rId8"/>
    <p:sldId id="588" r:id="rId9"/>
    <p:sldId id="617" r:id="rId10"/>
    <p:sldId id="589" r:id="rId11"/>
    <p:sldId id="607" r:id="rId12"/>
    <p:sldId id="609" r:id="rId13"/>
    <p:sldId id="616" r:id="rId14"/>
    <p:sldId id="594" r:id="rId15"/>
    <p:sldId id="608" r:id="rId16"/>
    <p:sldId id="618" r:id="rId17"/>
    <p:sldId id="610" r:id="rId18"/>
    <p:sldId id="597" r:id="rId19"/>
    <p:sldId id="598" r:id="rId20"/>
    <p:sldId id="606" r:id="rId21"/>
    <p:sldId id="612" r:id="rId22"/>
    <p:sldId id="619" r:id="rId23"/>
    <p:sldId id="620" r:id="rId24"/>
    <p:sldId id="621" r:id="rId25"/>
    <p:sldId id="622" r:id="rId26"/>
    <p:sldId id="600" r:id="rId27"/>
    <p:sldId id="601" r:id="rId28"/>
    <p:sldId id="602"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STON, Richard Paul" initials="johnston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710"/>
    <a:srgbClr val="FF9900"/>
    <a:srgbClr val="009900"/>
    <a:srgbClr val="FCF600"/>
    <a:srgbClr val="4F81BD"/>
    <a:srgbClr val="66CCFF"/>
    <a:srgbClr val="0000FF"/>
    <a:srgbClr val="3366FF"/>
    <a:srgbClr val="FFFF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845" autoAdjust="0"/>
  </p:normalViewPr>
  <p:slideViewPr>
    <p:cSldViewPr>
      <p:cViewPr varScale="1">
        <p:scale>
          <a:sx n="25" d="100"/>
          <a:sy n="25" d="100"/>
        </p:scale>
        <p:origin x="1910" y="29"/>
      </p:cViewPr>
      <p:guideLst>
        <p:guide orient="horz" pos="2160"/>
        <p:guide pos="2880"/>
      </p:guideLst>
    </p:cSldViewPr>
  </p:slideViewPr>
  <p:notesTextViewPr>
    <p:cViewPr>
      <p:scale>
        <a:sx n="1" d="1"/>
        <a:sy n="1" d="1"/>
      </p:scale>
      <p:origin x="0" y="0"/>
    </p:cViewPr>
  </p:notesTextViewPr>
  <p:sorterViewPr>
    <p:cViewPr>
      <p:scale>
        <a:sx n="80" d="100"/>
        <a:sy n="80" d="100"/>
      </p:scale>
      <p:origin x="0" y="1116"/>
    </p:cViewPr>
  </p:sorterViewPr>
  <p:notesViewPr>
    <p:cSldViewPr>
      <p:cViewPr varScale="1">
        <p:scale>
          <a:sx n="56" d="100"/>
          <a:sy n="56" d="100"/>
        </p:scale>
        <p:origin x="-2886"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slaymaker\Dropbox%20(WHOUNICEF)\WHOUNICEF%20Team%20Folder\Meetings\2016%2003%20SWA%20Sector%20Ministerial%20Meeting\Generic%20SMDW%20v5.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2680285994598E-2"/>
          <c:y val="5.5332476285703702E-2"/>
          <c:w val="0.91529283940202499"/>
          <c:h val="0.74801036216434502"/>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'SMDW Chart'!$A$3:$A$11</c:f>
              <c:strCache>
                <c:ptCount val="6"/>
                <c:pt idx="0">
                  <c:v>Improved (MDG)</c:v>
                </c:pt>
                <c:pt idx="1">
                  <c:v>Basic (&lt;30 mins)</c:v>
                </c:pt>
                <c:pt idx="2">
                  <c:v>Available when needed</c:v>
                </c:pt>
                <c:pt idx="3">
                  <c:v>On premises (accessible)</c:v>
                </c:pt>
                <c:pt idx="4">
                  <c:v>E. coli &lt;1 (quality)</c:v>
                </c:pt>
                <c:pt idx="5">
                  <c:v>Safely managed (SDG)</c:v>
                </c:pt>
              </c:strCache>
            </c:strRef>
          </c:cat>
          <c:val>
            <c:numRef>
              <c:f>'SMDW Chart'!$B$3:$B$11</c:f>
              <c:numCache>
                <c:formatCode>General</c:formatCode>
                <c:ptCount val="6"/>
                <c:pt idx="0">
                  <c:v>98</c:v>
                </c:pt>
                <c:pt idx="1">
                  <c:v>95</c:v>
                </c:pt>
                <c:pt idx="2">
                  <c:v>89</c:v>
                </c:pt>
                <c:pt idx="3">
                  <c:v>74</c:v>
                </c:pt>
                <c:pt idx="4" formatCode="0">
                  <c:v>58.3</c:v>
                </c:pt>
                <c:pt idx="5">
                  <c:v>58</c:v>
                </c:pt>
              </c:numCache>
            </c:numRef>
          </c:val>
        </c:ser>
        <c:dLbls>
          <c:showLegendKey val="0"/>
          <c:showVal val="0"/>
          <c:showCatName val="0"/>
          <c:showSerName val="0"/>
          <c:showPercent val="0"/>
          <c:showBubbleSize val="0"/>
        </c:dLbls>
        <c:gapWidth val="150"/>
        <c:axId val="385348008"/>
        <c:axId val="385348400"/>
      </c:barChart>
      <c:catAx>
        <c:axId val="385348008"/>
        <c:scaling>
          <c:orientation val="minMax"/>
        </c:scaling>
        <c:delete val="0"/>
        <c:axPos val="b"/>
        <c:numFmt formatCode="General" sourceLinked="0"/>
        <c:majorTickMark val="none"/>
        <c:minorTickMark val="none"/>
        <c:tickLblPos val="nextTo"/>
        <c:crossAx val="385348400"/>
        <c:crosses val="autoZero"/>
        <c:auto val="1"/>
        <c:lblAlgn val="ctr"/>
        <c:lblOffset val="100"/>
        <c:noMultiLvlLbl val="0"/>
      </c:catAx>
      <c:valAx>
        <c:axId val="385348400"/>
        <c:scaling>
          <c:orientation val="minMax"/>
          <c:max val="100"/>
        </c:scaling>
        <c:delete val="0"/>
        <c:axPos val="l"/>
        <c:numFmt formatCode="General" sourceLinked="1"/>
        <c:majorTickMark val="out"/>
        <c:minorTickMark val="none"/>
        <c:tickLblPos val="nextTo"/>
        <c:crossAx val="385348008"/>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7.7301234781549752E-2"/>
          <c:y val="4.1212025556939015E-2"/>
          <c:w val="0.90031374283342791"/>
          <c:h val="0.82993260311695782"/>
        </c:manualLayout>
      </c:layout>
      <c:barChart>
        <c:barDir val="col"/>
        <c:grouping val="stacked"/>
        <c:varyColors val="0"/>
        <c:ser>
          <c:idx val="0"/>
          <c:order val="0"/>
          <c:tx>
            <c:strRef>
              <c:f>'SMS Chart'!$B$2</c:f>
              <c:strCache>
                <c:ptCount val="1"/>
                <c:pt idx="0">
                  <c:v>Latrines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'SMS Chart'!$A$3:$A$7</c:f>
              <c:strCache>
                <c:ptCount val="5"/>
                <c:pt idx="0">
                  <c:v>Improved + shared</c:v>
                </c:pt>
                <c:pt idx="1">
                  <c:v>Improved</c:v>
                </c:pt>
                <c:pt idx="2">
                  <c:v>Treated offsite</c:v>
                </c:pt>
                <c:pt idx="3">
                  <c:v>Treated onsite</c:v>
                </c:pt>
                <c:pt idx="4">
                  <c:v>Safely managed sanitation services</c:v>
                </c:pt>
              </c:strCache>
            </c:strRef>
          </c:cat>
          <c:val>
            <c:numRef>
              <c:f>'SMS Chart'!$B$3:$B$7</c:f>
              <c:numCache>
                <c:formatCode>0</c:formatCode>
                <c:ptCount val="5"/>
                <c:pt idx="0">
                  <c:v>7</c:v>
                </c:pt>
                <c:pt idx="1">
                  <c:v>4</c:v>
                </c:pt>
                <c:pt idx="2">
                  <c:v>2</c:v>
                </c:pt>
                <c:pt idx="3">
                  <c:v>2</c:v>
                </c:pt>
                <c:pt idx="4">
                  <c:v>4</c:v>
                </c:pt>
              </c:numCache>
            </c:numRef>
          </c:val>
        </c:ser>
        <c:ser>
          <c:idx val="2"/>
          <c:order val="1"/>
          <c:tx>
            <c:strRef>
              <c:f>'SMS Chart'!$C$2</c:f>
              <c:strCache>
                <c:ptCount val="1"/>
                <c:pt idx="0">
                  <c:v>Septic tanks</c:v>
                </c:pt>
              </c:strCache>
            </c:strRef>
          </c:tx>
          <c:spPr>
            <a:solidFill>
              <a:schemeClr val="accent3">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'SMS Chart'!$A$3:$A$7</c:f>
              <c:strCache>
                <c:ptCount val="5"/>
                <c:pt idx="0">
                  <c:v>Improved + shared</c:v>
                </c:pt>
                <c:pt idx="1">
                  <c:v>Improved</c:v>
                </c:pt>
                <c:pt idx="2">
                  <c:v>Treated offsite</c:v>
                </c:pt>
                <c:pt idx="3">
                  <c:v>Treated onsite</c:v>
                </c:pt>
                <c:pt idx="4">
                  <c:v>Safely managed sanitation services</c:v>
                </c:pt>
              </c:strCache>
            </c:strRef>
          </c:cat>
          <c:val>
            <c:numRef>
              <c:f>'SMS Chart'!$C$3:$C$7</c:f>
              <c:numCache>
                <c:formatCode>0</c:formatCode>
                <c:ptCount val="5"/>
                <c:pt idx="0">
                  <c:v>11</c:v>
                </c:pt>
                <c:pt idx="1">
                  <c:v>8</c:v>
                </c:pt>
                <c:pt idx="2">
                  <c:v>4</c:v>
                </c:pt>
                <c:pt idx="3">
                  <c:v>0</c:v>
                </c:pt>
                <c:pt idx="4">
                  <c:v>4</c:v>
                </c:pt>
              </c:numCache>
            </c:numRef>
          </c:val>
        </c:ser>
        <c:ser>
          <c:idx val="1"/>
          <c:order val="2"/>
          <c:tx>
            <c:strRef>
              <c:f>'SMS Chart'!$D$2</c:f>
              <c:strCache>
                <c:ptCount val="1"/>
                <c:pt idx="0">
                  <c:v>Sewered</c:v>
                </c:pt>
              </c:strCache>
            </c:strRef>
          </c:tx>
          <c:spPr>
            <a:solidFill>
              <a:schemeClr val="accent3">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'SMS Chart'!$A$3:$A$7</c:f>
              <c:strCache>
                <c:ptCount val="5"/>
                <c:pt idx="0">
                  <c:v>Improved + shared</c:v>
                </c:pt>
                <c:pt idx="1">
                  <c:v>Improved</c:v>
                </c:pt>
                <c:pt idx="2">
                  <c:v>Treated offsite</c:v>
                </c:pt>
                <c:pt idx="3">
                  <c:v>Treated onsite</c:v>
                </c:pt>
                <c:pt idx="4">
                  <c:v>Safely managed sanitation services</c:v>
                </c:pt>
              </c:strCache>
            </c:strRef>
          </c:cat>
          <c:val>
            <c:numRef>
              <c:f>'SMS Chart'!$D$3:$D$7</c:f>
              <c:numCache>
                <c:formatCode>0</c:formatCode>
                <c:ptCount val="5"/>
                <c:pt idx="0">
                  <c:v>65</c:v>
                </c:pt>
                <c:pt idx="1">
                  <c:v>62</c:v>
                </c:pt>
                <c:pt idx="2">
                  <c:v>27</c:v>
                </c:pt>
                <c:pt idx="3">
                  <c:v>0</c:v>
                </c:pt>
                <c:pt idx="4">
                  <c:v>27</c:v>
                </c:pt>
              </c:numCache>
            </c:numRef>
          </c:val>
        </c:ser>
        <c:dLbls>
          <c:showLegendKey val="0"/>
          <c:showVal val="0"/>
          <c:showCatName val="0"/>
          <c:showSerName val="0"/>
          <c:showPercent val="0"/>
          <c:showBubbleSize val="0"/>
        </c:dLbls>
        <c:gapWidth val="150"/>
        <c:overlap val="100"/>
        <c:axId val="86654912"/>
        <c:axId val="86658832"/>
      </c:barChart>
      <c:catAx>
        <c:axId val="86654912"/>
        <c:scaling>
          <c:orientation val="minMax"/>
        </c:scaling>
        <c:delete val="0"/>
        <c:axPos val="b"/>
        <c:numFmt formatCode="General" sourceLinked="0"/>
        <c:majorTickMark val="none"/>
        <c:minorTickMark val="none"/>
        <c:tickLblPos val="nextTo"/>
        <c:txPr>
          <a:bodyPr/>
          <a:lstStyle/>
          <a:p>
            <a:pPr>
              <a:defRPr sz="1200"/>
            </a:pPr>
            <a:endParaRPr lang="en-US"/>
          </a:p>
        </c:txPr>
        <c:crossAx val="86658832"/>
        <c:crosses val="autoZero"/>
        <c:auto val="1"/>
        <c:lblAlgn val="ctr"/>
        <c:lblOffset val="100"/>
        <c:noMultiLvlLbl val="0"/>
      </c:catAx>
      <c:valAx>
        <c:axId val="86658832"/>
        <c:scaling>
          <c:orientation val="minMax"/>
          <c:max val="100"/>
        </c:scaling>
        <c:delete val="1"/>
        <c:axPos val="l"/>
        <c:numFmt formatCode="0" sourceLinked="1"/>
        <c:majorTickMark val="out"/>
        <c:minorTickMark val="none"/>
        <c:tickLblPos val="nextTo"/>
        <c:crossAx val="86654912"/>
        <c:crosses val="autoZero"/>
        <c:crossBetween val="between"/>
      </c:valAx>
      <c:spPr>
        <a:noFill/>
        <a:ln w="25400">
          <a:noFill/>
        </a:ln>
      </c:spPr>
    </c:plotArea>
    <c:legend>
      <c:legendPos val="b"/>
      <c:layout>
        <c:manualLayout>
          <c:xMode val="edge"/>
          <c:yMode val="edge"/>
          <c:x val="7.5758060780440589E-2"/>
          <c:y val="2.7371731009851363E-3"/>
          <c:w val="0.19636365733374259"/>
          <c:h val="0.15006751386598069"/>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E5818-6590-43F0-BA01-508439F7D41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9F24E577-64BA-40E6-A61F-EF600ED0D9E4}">
      <dgm:prSet phldrT="[Text]" custT="1"/>
      <dgm:spPr>
        <a:solidFill>
          <a:schemeClr val="bg1"/>
        </a:solidFill>
        <a:ln>
          <a:solidFill>
            <a:srgbClr val="4F81BD"/>
          </a:solidFill>
        </a:ln>
      </dgm:spPr>
      <dgm:t>
        <a:bodyPr/>
        <a:lstStyle/>
        <a:p>
          <a:r>
            <a:rPr lang="fr-CH" sz="2800" b="0" smtClean="0">
              <a:solidFill>
                <a:schemeClr val="accent1"/>
              </a:solidFill>
            </a:rPr>
            <a:t>Goal 6</a:t>
          </a:r>
          <a:endParaRPr lang="en-GB" sz="2800" b="0">
            <a:solidFill>
              <a:schemeClr val="accent1"/>
            </a:solidFill>
          </a:endParaRPr>
        </a:p>
      </dgm:t>
    </dgm:pt>
    <dgm:pt modelId="{38ADCC92-E5B0-47C4-91F0-0178D5601EF1}" type="parTrans" cxnId="{05A21BF7-C546-42FC-9DB9-CCF91042A24C}">
      <dgm:prSet/>
      <dgm:spPr/>
      <dgm:t>
        <a:bodyPr/>
        <a:lstStyle/>
        <a:p>
          <a:endParaRPr lang="en-GB" b="0"/>
        </a:p>
      </dgm:t>
    </dgm:pt>
    <dgm:pt modelId="{F5742AB3-E138-44D6-ABFE-050802EF5FEA}" type="sibTrans" cxnId="{05A21BF7-C546-42FC-9DB9-CCF91042A24C}">
      <dgm:prSet/>
      <dgm:spPr/>
      <dgm:t>
        <a:bodyPr/>
        <a:lstStyle/>
        <a:p>
          <a:endParaRPr lang="en-GB" b="0"/>
        </a:p>
      </dgm:t>
    </dgm:pt>
    <dgm:pt modelId="{6AFDA411-0CC7-4B86-9BB5-B5F5F7A138DF}">
      <dgm:prSet phldrT="[Text]" custT="1"/>
      <dgm:spPr>
        <a:solidFill>
          <a:schemeClr val="accent2">
            <a:lumMod val="75000"/>
          </a:schemeClr>
        </a:solidFill>
      </dgm:spPr>
      <dgm:t>
        <a:bodyPr/>
        <a:lstStyle/>
        <a:p>
          <a:pPr algn="ctr"/>
          <a:r>
            <a:rPr lang="fr-CH" sz="2000" b="0" u="sng" smtClean="0"/>
            <a:t>6.3</a:t>
          </a:r>
          <a:br>
            <a:rPr lang="fr-CH" sz="2000" b="0" u="sng" smtClean="0"/>
          </a:br>
          <a:r>
            <a:rPr lang="fr-CH" sz="2000" b="0" smtClean="0"/>
            <a:t>Water quality	</a:t>
          </a:r>
          <a:endParaRPr lang="en-GB" sz="2000" b="0"/>
        </a:p>
      </dgm:t>
    </dgm:pt>
    <dgm:pt modelId="{7A327EFF-FD53-4D0A-92DA-7347F37536AF}" type="parTrans" cxnId="{5FA2B3CE-06B5-45E8-8442-74516F6FAB8C}">
      <dgm:prSet/>
      <dgm:spPr/>
      <dgm:t>
        <a:bodyPr/>
        <a:lstStyle/>
        <a:p>
          <a:endParaRPr lang="en-GB" b="0"/>
        </a:p>
      </dgm:t>
    </dgm:pt>
    <dgm:pt modelId="{934460E4-871D-4864-9283-D0097E115D8B}" type="sibTrans" cxnId="{5FA2B3CE-06B5-45E8-8442-74516F6FAB8C}">
      <dgm:prSet/>
      <dgm:spPr/>
      <dgm:t>
        <a:bodyPr/>
        <a:lstStyle/>
        <a:p>
          <a:endParaRPr lang="en-GB" b="0"/>
        </a:p>
      </dgm:t>
    </dgm:pt>
    <dgm:pt modelId="{50344AE3-A4B3-466D-ABB7-3EF67862059A}">
      <dgm:prSet phldrT="[Text]" custT="1"/>
      <dgm:spPr>
        <a:solidFill>
          <a:schemeClr val="accent2">
            <a:lumMod val="75000"/>
          </a:schemeClr>
        </a:solidFill>
      </dgm:spPr>
      <dgm:t>
        <a:bodyPr/>
        <a:lstStyle/>
        <a:p>
          <a:r>
            <a:rPr lang="fr-CH" sz="2000" b="0" u="sng" dirty="0" smtClean="0"/>
            <a:t>6.4</a:t>
          </a:r>
          <a:r>
            <a:rPr lang="fr-CH" sz="2000" b="0" dirty="0" smtClean="0"/>
            <a:t> </a:t>
          </a:r>
          <a:br>
            <a:rPr lang="fr-CH" sz="2000" b="0" dirty="0" smtClean="0"/>
          </a:br>
          <a:r>
            <a:rPr lang="fr-CH" sz="1800" b="0" dirty="0" smtClean="0"/>
            <a:t>Water-use </a:t>
          </a:r>
          <a:r>
            <a:rPr lang="fr-CH" sz="1800" b="0" dirty="0" err="1" smtClean="0"/>
            <a:t>Efficiency</a:t>
          </a:r>
          <a:endParaRPr lang="en-GB" sz="1800" b="0" dirty="0"/>
        </a:p>
      </dgm:t>
    </dgm:pt>
    <dgm:pt modelId="{AD8E26E2-2E86-4B3B-9A21-CA8E390485E2}" type="parTrans" cxnId="{9BE8507B-AF6E-4CA5-85B9-5AE876084371}">
      <dgm:prSet/>
      <dgm:spPr/>
      <dgm:t>
        <a:bodyPr/>
        <a:lstStyle/>
        <a:p>
          <a:endParaRPr lang="en-GB" b="0"/>
        </a:p>
      </dgm:t>
    </dgm:pt>
    <dgm:pt modelId="{43C292B6-E742-4692-B5F3-464772917DB8}" type="sibTrans" cxnId="{9BE8507B-AF6E-4CA5-85B9-5AE876084371}">
      <dgm:prSet/>
      <dgm:spPr/>
      <dgm:t>
        <a:bodyPr/>
        <a:lstStyle/>
        <a:p>
          <a:endParaRPr lang="en-GB" b="0"/>
        </a:p>
      </dgm:t>
    </dgm:pt>
    <dgm:pt modelId="{C3F76302-BE1F-4B8A-B530-0E956F4593B2}">
      <dgm:prSet phldrT="[Text]" custT="1"/>
      <dgm:spPr>
        <a:solidFill>
          <a:schemeClr val="accent2">
            <a:lumMod val="75000"/>
          </a:schemeClr>
        </a:solidFill>
      </dgm:spPr>
      <dgm:t>
        <a:bodyPr/>
        <a:lstStyle/>
        <a:p>
          <a:r>
            <a:rPr lang="fr-CH" sz="2000" b="0" u="sng" smtClean="0"/>
            <a:t>6.5</a:t>
          </a:r>
          <a:r>
            <a:rPr lang="fr-CH" sz="2000" b="0" smtClean="0"/>
            <a:t> </a:t>
          </a:r>
          <a:br>
            <a:rPr lang="fr-CH" sz="2000" b="0" smtClean="0"/>
          </a:br>
          <a:r>
            <a:rPr lang="fr-CH" sz="2000" b="0" smtClean="0"/>
            <a:t>Water resource </a:t>
          </a:r>
          <a:r>
            <a:rPr lang="fr-CH" sz="1800" b="0" smtClean="0"/>
            <a:t>management</a:t>
          </a:r>
          <a:endParaRPr lang="en-GB" sz="1800" b="0"/>
        </a:p>
      </dgm:t>
    </dgm:pt>
    <dgm:pt modelId="{FB8CC17E-367C-4B6B-9117-A3D07AAAFFEA}" type="parTrans" cxnId="{94959F00-7289-45FC-95CF-BE08CB89833C}">
      <dgm:prSet/>
      <dgm:spPr/>
      <dgm:t>
        <a:bodyPr/>
        <a:lstStyle/>
        <a:p>
          <a:endParaRPr lang="en-GB" b="0"/>
        </a:p>
      </dgm:t>
    </dgm:pt>
    <dgm:pt modelId="{EE368855-06EB-48B3-A695-C834199CA4B7}" type="sibTrans" cxnId="{94959F00-7289-45FC-95CF-BE08CB89833C}">
      <dgm:prSet/>
      <dgm:spPr/>
      <dgm:t>
        <a:bodyPr/>
        <a:lstStyle/>
        <a:p>
          <a:endParaRPr lang="en-GB" b="0"/>
        </a:p>
      </dgm:t>
    </dgm:pt>
    <dgm:pt modelId="{75B1C61B-2F6C-4A64-8F57-042902147D58}">
      <dgm:prSet phldrT="[Text]" custT="1"/>
      <dgm:spPr>
        <a:solidFill>
          <a:schemeClr val="accent2">
            <a:lumMod val="75000"/>
          </a:schemeClr>
        </a:solidFill>
      </dgm:spPr>
      <dgm:t>
        <a:bodyPr/>
        <a:lstStyle/>
        <a:p>
          <a:r>
            <a:rPr lang="fr-CH" sz="2000" b="0" u="sng" smtClean="0"/>
            <a:t>6.6</a:t>
          </a:r>
          <a:r>
            <a:rPr lang="fr-CH" sz="2000" b="0" smtClean="0"/>
            <a:t> </a:t>
          </a:r>
          <a:br>
            <a:rPr lang="fr-CH" sz="2000" b="0" smtClean="0"/>
          </a:br>
          <a:r>
            <a:rPr lang="fr-CH" sz="2000" b="0" smtClean="0"/>
            <a:t>Eco-systems</a:t>
          </a:r>
          <a:endParaRPr lang="en-GB" sz="2000" b="0"/>
        </a:p>
      </dgm:t>
    </dgm:pt>
    <dgm:pt modelId="{E5E6ED94-AD58-43BA-9ECD-B8640389DAB6}" type="parTrans" cxnId="{55088DD6-2AD9-43AE-B46E-29BBFC98380F}">
      <dgm:prSet/>
      <dgm:spPr/>
      <dgm:t>
        <a:bodyPr/>
        <a:lstStyle/>
        <a:p>
          <a:endParaRPr lang="en-GB" b="0"/>
        </a:p>
      </dgm:t>
    </dgm:pt>
    <dgm:pt modelId="{51BE0911-4F09-4E4A-9B3D-09848135F45D}" type="sibTrans" cxnId="{55088DD6-2AD9-43AE-B46E-29BBFC98380F}">
      <dgm:prSet/>
      <dgm:spPr/>
      <dgm:t>
        <a:bodyPr/>
        <a:lstStyle/>
        <a:p>
          <a:endParaRPr lang="en-GB" b="0"/>
        </a:p>
      </dgm:t>
    </dgm:pt>
    <dgm:pt modelId="{D157B501-3F9E-4BF0-B8E9-8DD34ABE2EDE}">
      <dgm:prSet phldrT="[Text]" custT="1"/>
      <dgm:spPr>
        <a:solidFill>
          <a:schemeClr val="tx2"/>
        </a:solidFill>
      </dgm:spPr>
      <dgm:t>
        <a:bodyPr/>
        <a:lstStyle/>
        <a:p>
          <a:r>
            <a:rPr lang="fr-CH" sz="2000" b="0" u="sng" dirty="0" smtClean="0"/>
            <a:t>6.2</a:t>
          </a:r>
          <a:r>
            <a:rPr lang="fr-CH" sz="2000" b="0" dirty="0" smtClean="0"/>
            <a:t> </a:t>
          </a:r>
          <a:br>
            <a:rPr lang="fr-CH" sz="2000" b="0" dirty="0" smtClean="0"/>
          </a:br>
          <a:r>
            <a:rPr lang="fr-CH" sz="1600" b="0" dirty="0" smtClean="0"/>
            <a:t>Sanitation and </a:t>
          </a:r>
          <a:r>
            <a:rPr lang="fr-CH" sz="1600" b="0" dirty="0" err="1" smtClean="0"/>
            <a:t>Hygiene</a:t>
          </a:r>
          <a:endParaRPr lang="en-GB" sz="1600" b="0" dirty="0"/>
        </a:p>
      </dgm:t>
    </dgm:pt>
    <dgm:pt modelId="{495271C6-71BC-4F84-8DAB-79540BFBB42D}" type="parTrans" cxnId="{3B194D12-B523-4775-A98E-E9A219E2D842}">
      <dgm:prSet/>
      <dgm:spPr/>
      <dgm:t>
        <a:bodyPr/>
        <a:lstStyle/>
        <a:p>
          <a:endParaRPr lang="en-GB" b="0"/>
        </a:p>
      </dgm:t>
    </dgm:pt>
    <dgm:pt modelId="{7EEC0A7F-8E7B-4446-B701-71501448D362}" type="sibTrans" cxnId="{3B194D12-B523-4775-A98E-E9A219E2D842}">
      <dgm:prSet/>
      <dgm:spPr/>
      <dgm:t>
        <a:bodyPr/>
        <a:lstStyle/>
        <a:p>
          <a:endParaRPr lang="en-GB" b="0"/>
        </a:p>
      </dgm:t>
    </dgm:pt>
    <dgm:pt modelId="{9F6B9979-B1ED-4101-98BE-205DA39F9087}">
      <dgm:prSet phldrT="[Text]" custT="1"/>
      <dgm:spPr>
        <a:solidFill>
          <a:schemeClr val="tx2"/>
        </a:solidFill>
      </dgm:spPr>
      <dgm:t>
        <a:bodyPr/>
        <a:lstStyle/>
        <a:p>
          <a:r>
            <a:rPr lang="fr-CH" sz="2000" b="0" u="sng" smtClean="0"/>
            <a:t>6.1</a:t>
          </a:r>
          <a:r>
            <a:rPr lang="fr-CH" sz="2000" b="0" smtClean="0"/>
            <a:t/>
          </a:r>
          <a:br>
            <a:rPr lang="fr-CH" sz="2000" b="0" smtClean="0"/>
          </a:br>
          <a:r>
            <a:rPr lang="fr-CH" sz="2000" b="0" smtClean="0"/>
            <a:t>Drinking Water</a:t>
          </a:r>
          <a:endParaRPr lang="en-GB" sz="2000" b="0"/>
        </a:p>
      </dgm:t>
    </dgm:pt>
    <dgm:pt modelId="{C42736B5-1A0E-4E76-8B51-3B336A7E352A}" type="parTrans" cxnId="{9EFA92E8-7A95-4FD2-8897-D295E37276B2}">
      <dgm:prSet/>
      <dgm:spPr/>
      <dgm:t>
        <a:bodyPr/>
        <a:lstStyle/>
        <a:p>
          <a:endParaRPr lang="en-GB" b="0"/>
        </a:p>
      </dgm:t>
    </dgm:pt>
    <dgm:pt modelId="{427E4EB7-449D-42A0-9DBC-2A5268ADF44D}" type="sibTrans" cxnId="{9EFA92E8-7A95-4FD2-8897-D295E37276B2}">
      <dgm:prSet/>
      <dgm:spPr/>
      <dgm:t>
        <a:bodyPr/>
        <a:lstStyle/>
        <a:p>
          <a:endParaRPr lang="en-GB" b="0"/>
        </a:p>
      </dgm:t>
    </dgm:pt>
    <dgm:pt modelId="{E5718B9B-C681-4E00-ACF0-2B95190E11C4}" type="pres">
      <dgm:prSet presAssocID="{9B8E5818-6590-43F0-BA01-508439F7D413}" presName="Name0" presStyleCnt="0">
        <dgm:presLayoutVars>
          <dgm:chMax val="1"/>
          <dgm:chPref val="1"/>
          <dgm:dir/>
          <dgm:animOne val="branch"/>
          <dgm:animLvl val="lvl"/>
        </dgm:presLayoutVars>
      </dgm:prSet>
      <dgm:spPr/>
      <dgm:t>
        <a:bodyPr/>
        <a:lstStyle/>
        <a:p>
          <a:endParaRPr lang="en-GB"/>
        </a:p>
      </dgm:t>
    </dgm:pt>
    <dgm:pt modelId="{6CEA24C1-EBE0-47FF-8FE0-44712EA66AEC}" type="pres">
      <dgm:prSet presAssocID="{9F24E577-64BA-40E6-A61F-EF600ED0D9E4}" presName="Parent" presStyleLbl="node0" presStyleIdx="0" presStyleCnt="1">
        <dgm:presLayoutVars>
          <dgm:chMax val="6"/>
          <dgm:chPref val="6"/>
        </dgm:presLayoutVars>
      </dgm:prSet>
      <dgm:spPr/>
      <dgm:t>
        <a:bodyPr/>
        <a:lstStyle/>
        <a:p>
          <a:endParaRPr lang="en-GB"/>
        </a:p>
      </dgm:t>
    </dgm:pt>
    <dgm:pt modelId="{53E22A19-CC49-4FC9-BD91-2A0C10D35E20}" type="pres">
      <dgm:prSet presAssocID="{9F6B9979-B1ED-4101-98BE-205DA39F9087}" presName="Accent1" presStyleCnt="0"/>
      <dgm:spPr/>
      <dgm:t>
        <a:bodyPr/>
        <a:lstStyle/>
        <a:p>
          <a:endParaRPr lang="en-GB"/>
        </a:p>
      </dgm:t>
    </dgm:pt>
    <dgm:pt modelId="{4208BFAF-CFF4-4AAB-B92B-5D7C57015EEC}" type="pres">
      <dgm:prSet presAssocID="{9F6B9979-B1ED-4101-98BE-205DA39F9087}" presName="Accent" presStyleLbl="bgShp" presStyleIdx="0" presStyleCnt="6"/>
      <dgm:spPr/>
      <dgm:t>
        <a:bodyPr/>
        <a:lstStyle/>
        <a:p>
          <a:endParaRPr lang="en-GB"/>
        </a:p>
      </dgm:t>
    </dgm:pt>
    <dgm:pt modelId="{2D3D91F6-7091-496F-B4D5-AE3A4B0256C7}" type="pres">
      <dgm:prSet presAssocID="{9F6B9979-B1ED-4101-98BE-205DA39F9087}" presName="Child1" presStyleLbl="node1" presStyleIdx="0" presStyleCnt="6">
        <dgm:presLayoutVars>
          <dgm:chMax val="0"/>
          <dgm:chPref val="0"/>
          <dgm:bulletEnabled val="1"/>
        </dgm:presLayoutVars>
      </dgm:prSet>
      <dgm:spPr/>
      <dgm:t>
        <a:bodyPr/>
        <a:lstStyle/>
        <a:p>
          <a:endParaRPr lang="en-GB"/>
        </a:p>
      </dgm:t>
    </dgm:pt>
    <dgm:pt modelId="{FC927059-9E08-43A7-97EA-8D6DA9FF8653}" type="pres">
      <dgm:prSet presAssocID="{D157B501-3F9E-4BF0-B8E9-8DD34ABE2EDE}" presName="Accent2" presStyleCnt="0"/>
      <dgm:spPr/>
      <dgm:t>
        <a:bodyPr/>
        <a:lstStyle/>
        <a:p>
          <a:endParaRPr lang="en-GB"/>
        </a:p>
      </dgm:t>
    </dgm:pt>
    <dgm:pt modelId="{DE5FE096-8FE1-49BB-8D3B-946F9D0C8B5E}" type="pres">
      <dgm:prSet presAssocID="{D157B501-3F9E-4BF0-B8E9-8DD34ABE2EDE}" presName="Accent" presStyleLbl="bgShp" presStyleIdx="1" presStyleCnt="6"/>
      <dgm:spPr/>
      <dgm:t>
        <a:bodyPr/>
        <a:lstStyle/>
        <a:p>
          <a:endParaRPr lang="en-GB"/>
        </a:p>
      </dgm:t>
    </dgm:pt>
    <dgm:pt modelId="{C28CCB7A-284D-4A2D-811B-1C93E1EE227D}" type="pres">
      <dgm:prSet presAssocID="{D157B501-3F9E-4BF0-B8E9-8DD34ABE2EDE}" presName="Child2" presStyleLbl="node1" presStyleIdx="1" presStyleCnt="6">
        <dgm:presLayoutVars>
          <dgm:chMax val="0"/>
          <dgm:chPref val="0"/>
          <dgm:bulletEnabled val="1"/>
        </dgm:presLayoutVars>
      </dgm:prSet>
      <dgm:spPr/>
      <dgm:t>
        <a:bodyPr/>
        <a:lstStyle/>
        <a:p>
          <a:endParaRPr lang="en-GB"/>
        </a:p>
      </dgm:t>
    </dgm:pt>
    <dgm:pt modelId="{1C8FD630-350D-4A26-A78C-328B4D7417B7}" type="pres">
      <dgm:prSet presAssocID="{6AFDA411-0CC7-4B86-9BB5-B5F5F7A138DF}" presName="Accent3" presStyleCnt="0"/>
      <dgm:spPr/>
      <dgm:t>
        <a:bodyPr/>
        <a:lstStyle/>
        <a:p>
          <a:endParaRPr lang="en-GB"/>
        </a:p>
      </dgm:t>
    </dgm:pt>
    <dgm:pt modelId="{E5997071-9E76-4F34-8548-A5DBAD063B3A}" type="pres">
      <dgm:prSet presAssocID="{6AFDA411-0CC7-4B86-9BB5-B5F5F7A138DF}" presName="Accent" presStyleLbl="bgShp" presStyleIdx="2" presStyleCnt="6"/>
      <dgm:spPr/>
      <dgm:t>
        <a:bodyPr/>
        <a:lstStyle/>
        <a:p>
          <a:endParaRPr lang="en-GB"/>
        </a:p>
      </dgm:t>
    </dgm:pt>
    <dgm:pt modelId="{007EC774-E0E0-4493-8848-DE14E481C56F}" type="pres">
      <dgm:prSet presAssocID="{6AFDA411-0CC7-4B86-9BB5-B5F5F7A138DF}" presName="Child3" presStyleLbl="node1" presStyleIdx="2" presStyleCnt="6">
        <dgm:presLayoutVars>
          <dgm:chMax val="0"/>
          <dgm:chPref val="0"/>
          <dgm:bulletEnabled val="1"/>
        </dgm:presLayoutVars>
      </dgm:prSet>
      <dgm:spPr/>
      <dgm:t>
        <a:bodyPr/>
        <a:lstStyle/>
        <a:p>
          <a:endParaRPr lang="en-GB"/>
        </a:p>
      </dgm:t>
    </dgm:pt>
    <dgm:pt modelId="{0534A6BA-750A-4ADE-8F84-3D37D940A76D}" type="pres">
      <dgm:prSet presAssocID="{50344AE3-A4B3-466D-ABB7-3EF67862059A}" presName="Accent4" presStyleCnt="0"/>
      <dgm:spPr/>
      <dgm:t>
        <a:bodyPr/>
        <a:lstStyle/>
        <a:p>
          <a:endParaRPr lang="en-GB"/>
        </a:p>
      </dgm:t>
    </dgm:pt>
    <dgm:pt modelId="{51E056E9-AF1E-4DE6-9B84-5EFA5C3EC909}" type="pres">
      <dgm:prSet presAssocID="{50344AE3-A4B3-466D-ABB7-3EF67862059A}" presName="Accent" presStyleLbl="bgShp" presStyleIdx="3" presStyleCnt="6"/>
      <dgm:spPr/>
      <dgm:t>
        <a:bodyPr/>
        <a:lstStyle/>
        <a:p>
          <a:endParaRPr lang="en-GB"/>
        </a:p>
      </dgm:t>
    </dgm:pt>
    <dgm:pt modelId="{6CC0FC98-D682-4CF4-94F3-B1AD88D56179}" type="pres">
      <dgm:prSet presAssocID="{50344AE3-A4B3-466D-ABB7-3EF67862059A}" presName="Child4" presStyleLbl="node1" presStyleIdx="3" presStyleCnt="6">
        <dgm:presLayoutVars>
          <dgm:chMax val="0"/>
          <dgm:chPref val="0"/>
          <dgm:bulletEnabled val="1"/>
        </dgm:presLayoutVars>
      </dgm:prSet>
      <dgm:spPr/>
      <dgm:t>
        <a:bodyPr/>
        <a:lstStyle/>
        <a:p>
          <a:endParaRPr lang="en-GB"/>
        </a:p>
      </dgm:t>
    </dgm:pt>
    <dgm:pt modelId="{02F5D6E9-3370-4727-A3BB-7C2583E1E09B}" type="pres">
      <dgm:prSet presAssocID="{C3F76302-BE1F-4B8A-B530-0E956F4593B2}" presName="Accent5" presStyleCnt="0"/>
      <dgm:spPr/>
      <dgm:t>
        <a:bodyPr/>
        <a:lstStyle/>
        <a:p>
          <a:endParaRPr lang="en-GB"/>
        </a:p>
      </dgm:t>
    </dgm:pt>
    <dgm:pt modelId="{C017D2D4-ADCE-43A0-A576-7E18426B6C4F}" type="pres">
      <dgm:prSet presAssocID="{C3F76302-BE1F-4B8A-B530-0E956F4593B2}" presName="Accent" presStyleLbl="bgShp" presStyleIdx="4" presStyleCnt="6"/>
      <dgm:spPr/>
      <dgm:t>
        <a:bodyPr/>
        <a:lstStyle/>
        <a:p>
          <a:endParaRPr lang="en-GB"/>
        </a:p>
      </dgm:t>
    </dgm:pt>
    <dgm:pt modelId="{B0FCB81B-DF6E-45D4-9A83-72948D64D1E7}" type="pres">
      <dgm:prSet presAssocID="{C3F76302-BE1F-4B8A-B530-0E956F4593B2}" presName="Child5" presStyleLbl="node1" presStyleIdx="4" presStyleCnt="6">
        <dgm:presLayoutVars>
          <dgm:chMax val="0"/>
          <dgm:chPref val="0"/>
          <dgm:bulletEnabled val="1"/>
        </dgm:presLayoutVars>
      </dgm:prSet>
      <dgm:spPr/>
      <dgm:t>
        <a:bodyPr/>
        <a:lstStyle/>
        <a:p>
          <a:endParaRPr lang="en-GB"/>
        </a:p>
      </dgm:t>
    </dgm:pt>
    <dgm:pt modelId="{73963DC9-1D20-4053-ABA8-FF5A3392C278}" type="pres">
      <dgm:prSet presAssocID="{75B1C61B-2F6C-4A64-8F57-042902147D58}" presName="Accent6" presStyleCnt="0"/>
      <dgm:spPr/>
      <dgm:t>
        <a:bodyPr/>
        <a:lstStyle/>
        <a:p>
          <a:endParaRPr lang="en-GB"/>
        </a:p>
      </dgm:t>
    </dgm:pt>
    <dgm:pt modelId="{F6579F35-2B45-4294-9708-EA7DAC523CCF}" type="pres">
      <dgm:prSet presAssocID="{75B1C61B-2F6C-4A64-8F57-042902147D58}" presName="Accent" presStyleLbl="bgShp" presStyleIdx="5" presStyleCnt="6"/>
      <dgm:spPr/>
      <dgm:t>
        <a:bodyPr/>
        <a:lstStyle/>
        <a:p>
          <a:endParaRPr lang="en-GB"/>
        </a:p>
      </dgm:t>
    </dgm:pt>
    <dgm:pt modelId="{A1FA0BC3-98BE-476F-9932-A9AB92CD436D}" type="pres">
      <dgm:prSet presAssocID="{75B1C61B-2F6C-4A64-8F57-042902147D58}" presName="Child6" presStyleLbl="node1" presStyleIdx="5" presStyleCnt="6">
        <dgm:presLayoutVars>
          <dgm:chMax val="0"/>
          <dgm:chPref val="0"/>
          <dgm:bulletEnabled val="1"/>
        </dgm:presLayoutVars>
      </dgm:prSet>
      <dgm:spPr/>
      <dgm:t>
        <a:bodyPr/>
        <a:lstStyle/>
        <a:p>
          <a:endParaRPr lang="en-GB"/>
        </a:p>
      </dgm:t>
    </dgm:pt>
  </dgm:ptLst>
  <dgm:cxnLst>
    <dgm:cxn modelId="{3B194D12-B523-4775-A98E-E9A219E2D842}" srcId="{9F24E577-64BA-40E6-A61F-EF600ED0D9E4}" destId="{D157B501-3F9E-4BF0-B8E9-8DD34ABE2EDE}" srcOrd="1" destOrd="0" parTransId="{495271C6-71BC-4F84-8DAB-79540BFBB42D}" sibTransId="{7EEC0A7F-8E7B-4446-B701-71501448D362}"/>
    <dgm:cxn modelId="{01F979AC-E91E-4301-8445-DD8EB020043A}" type="presOf" srcId="{9B8E5818-6590-43F0-BA01-508439F7D413}" destId="{E5718B9B-C681-4E00-ACF0-2B95190E11C4}" srcOrd="0" destOrd="0" presId="urn:microsoft.com/office/officeart/2011/layout/HexagonRadial"/>
    <dgm:cxn modelId="{55088DD6-2AD9-43AE-B46E-29BBFC98380F}" srcId="{9F24E577-64BA-40E6-A61F-EF600ED0D9E4}" destId="{75B1C61B-2F6C-4A64-8F57-042902147D58}" srcOrd="5" destOrd="0" parTransId="{E5E6ED94-AD58-43BA-9ECD-B8640389DAB6}" sibTransId="{51BE0911-4F09-4E4A-9B3D-09848135F45D}"/>
    <dgm:cxn modelId="{9CA5C25B-E3E7-467B-96A0-AFE21BAD00B3}" type="presOf" srcId="{75B1C61B-2F6C-4A64-8F57-042902147D58}" destId="{A1FA0BC3-98BE-476F-9932-A9AB92CD436D}" srcOrd="0" destOrd="0" presId="urn:microsoft.com/office/officeart/2011/layout/HexagonRadial"/>
    <dgm:cxn modelId="{1994A831-68FC-4D95-A653-92E8D53E59DB}" type="presOf" srcId="{9F24E577-64BA-40E6-A61F-EF600ED0D9E4}" destId="{6CEA24C1-EBE0-47FF-8FE0-44712EA66AEC}" srcOrd="0" destOrd="0" presId="urn:microsoft.com/office/officeart/2011/layout/HexagonRadial"/>
    <dgm:cxn modelId="{9EFA92E8-7A95-4FD2-8897-D295E37276B2}" srcId="{9F24E577-64BA-40E6-A61F-EF600ED0D9E4}" destId="{9F6B9979-B1ED-4101-98BE-205DA39F9087}" srcOrd="0" destOrd="0" parTransId="{C42736B5-1A0E-4E76-8B51-3B336A7E352A}" sibTransId="{427E4EB7-449D-42A0-9DBC-2A5268ADF44D}"/>
    <dgm:cxn modelId="{CFCBFAF9-FC4E-4DBE-A3DD-79BEE1E7AFD4}" type="presOf" srcId="{D157B501-3F9E-4BF0-B8E9-8DD34ABE2EDE}" destId="{C28CCB7A-284D-4A2D-811B-1C93E1EE227D}" srcOrd="0" destOrd="0" presId="urn:microsoft.com/office/officeart/2011/layout/HexagonRadial"/>
    <dgm:cxn modelId="{55BE9B2A-2F03-4B89-B136-D09DBBDAD09F}" type="presOf" srcId="{9F6B9979-B1ED-4101-98BE-205DA39F9087}" destId="{2D3D91F6-7091-496F-B4D5-AE3A4B0256C7}" srcOrd="0" destOrd="0" presId="urn:microsoft.com/office/officeart/2011/layout/HexagonRadial"/>
    <dgm:cxn modelId="{05A21BF7-C546-42FC-9DB9-CCF91042A24C}" srcId="{9B8E5818-6590-43F0-BA01-508439F7D413}" destId="{9F24E577-64BA-40E6-A61F-EF600ED0D9E4}" srcOrd="0" destOrd="0" parTransId="{38ADCC92-E5B0-47C4-91F0-0178D5601EF1}" sibTransId="{F5742AB3-E138-44D6-ABFE-050802EF5FEA}"/>
    <dgm:cxn modelId="{003E54D0-D82B-449D-B9E4-B42FD01B3F2A}" type="presOf" srcId="{6AFDA411-0CC7-4B86-9BB5-B5F5F7A138DF}" destId="{007EC774-E0E0-4493-8848-DE14E481C56F}" srcOrd="0" destOrd="0" presId="urn:microsoft.com/office/officeart/2011/layout/HexagonRadial"/>
    <dgm:cxn modelId="{1218730A-2CDD-411C-9A73-C1DCB59689BC}" type="presOf" srcId="{50344AE3-A4B3-466D-ABB7-3EF67862059A}" destId="{6CC0FC98-D682-4CF4-94F3-B1AD88D56179}" srcOrd="0" destOrd="0" presId="urn:microsoft.com/office/officeart/2011/layout/HexagonRadial"/>
    <dgm:cxn modelId="{5FA2B3CE-06B5-45E8-8442-74516F6FAB8C}" srcId="{9F24E577-64BA-40E6-A61F-EF600ED0D9E4}" destId="{6AFDA411-0CC7-4B86-9BB5-B5F5F7A138DF}" srcOrd="2" destOrd="0" parTransId="{7A327EFF-FD53-4D0A-92DA-7347F37536AF}" sibTransId="{934460E4-871D-4864-9283-D0097E115D8B}"/>
    <dgm:cxn modelId="{9BE8507B-AF6E-4CA5-85B9-5AE876084371}" srcId="{9F24E577-64BA-40E6-A61F-EF600ED0D9E4}" destId="{50344AE3-A4B3-466D-ABB7-3EF67862059A}" srcOrd="3" destOrd="0" parTransId="{AD8E26E2-2E86-4B3B-9A21-CA8E390485E2}" sibTransId="{43C292B6-E742-4692-B5F3-464772917DB8}"/>
    <dgm:cxn modelId="{9C0C38BE-EE8D-45E2-A1C1-F371FF6CE0BB}" type="presOf" srcId="{C3F76302-BE1F-4B8A-B530-0E956F4593B2}" destId="{B0FCB81B-DF6E-45D4-9A83-72948D64D1E7}" srcOrd="0" destOrd="0" presId="urn:microsoft.com/office/officeart/2011/layout/HexagonRadial"/>
    <dgm:cxn modelId="{94959F00-7289-45FC-95CF-BE08CB89833C}" srcId="{9F24E577-64BA-40E6-A61F-EF600ED0D9E4}" destId="{C3F76302-BE1F-4B8A-B530-0E956F4593B2}" srcOrd="4" destOrd="0" parTransId="{FB8CC17E-367C-4B6B-9117-A3D07AAAFFEA}" sibTransId="{EE368855-06EB-48B3-A695-C834199CA4B7}"/>
    <dgm:cxn modelId="{1191314D-FEC5-416C-90F6-05C797DC9FEA}" type="presParOf" srcId="{E5718B9B-C681-4E00-ACF0-2B95190E11C4}" destId="{6CEA24C1-EBE0-47FF-8FE0-44712EA66AEC}" srcOrd="0" destOrd="0" presId="urn:microsoft.com/office/officeart/2011/layout/HexagonRadial"/>
    <dgm:cxn modelId="{963EC2C2-92AE-47E4-B2D2-6EFB66423E48}" type="presParOf" srcId="{E5718B9B-C681-4E00-ACF0-2B95190E11C4}" destId="{53E22A19-CC49-4FC9-BD91-2A0C10D35E20}" srcOrd="1" destOrd="0" presId="urn:microsoft.com/office/officeart/2011/layout/HexagonRadial"/>
    <dgm:cxn modelId="{04DC67D0-1B7B-4CF4-BE02-99846234E312}" type="presParOf" srcId="{53E22A19-CC49-4FC9-BD91-2A0C10D35E20}" destId="{4208BFAF-CFF4-4AAB-B92B-5D7C57015EEC}" srcOrd="0" destOrd="0" presId="urn:microsoft.com/office/officeart/2011/layout/HexagonRadial"/>
    <dgm:cxn modelId="{A16D17BF-FD7B-4D2A-9373-3647D822F278}" type="presParOf" srcId="{E5718B9B-C681-4E00-ACF0-2B95190E11C4}" destId="{2D3D91F6-7091-496F-B4D5-AE3A4B0256C7}" srcOrd="2" destOrd="0" presId="urn:microsoft.com/office/officeart/2011/layout/HexagonRadial"/>
    <dgm:cxn modelId="{2B3E7F6A-620A-4345-A548-484DA43637AD}" type="presParOf" srcId="{E5718B9B-C681-4E00-ACF0-2B95190E11C4}" destId="{FC927059-9E08-43A7-97EA-8D6DA9FF8653}" srcOrd="3" destOrd="0" presId="urn:microsoft.com/office/officeart/2011/layout/HexagonRadial"/>
    <dgm:cxn modelId="{AA22CD8A-8EE0-4D25-8CE0-F35BC12461C0}" type="presParOf" srcId="{FC927059-9E08-43A7-97EA-8D6DA9FF8653}" destId="{DE5FE096-8FE1-49BB-8D3B-946F9D0C8B5E}" srcOrd="0" destOrd="0" presId="urn:microsoft.com/office/officeart/2011/layout/HexagonRadial"/>
    <dgm:cxn modelId="{8359FB42-0997-4011-9114-E1B519AF0A15}" type="presParOf" srcId="{E5718B9B-C681-4E00-ACF0-2B95190E11C4}" destId="{C28CCB7A-284D-4A2D-811B-1C93E1EE227D}" srcOrd="4" destOrd="0" presId="urn:microsoft.com/office/officeart/2011/layout/HexagonRadial"/>
    <dgm:cxn modelId="{01FCE7D7-F254-4141-9048-89BFDA439764}" type="presParOf" srcId="{E5718B9B-C681-4E00-ACF0-2B95190E11C4}" destId="{1C8FD630-350D-4A26-A78C-328B4D7417B7}" srcOrd="5" destOrd="0" presId="urn:microsoft.com/office/officeart/2011/layout/HexagonRadial"/>
    <dgm:cxn modelId="{95E7D90E-C4B5-4EC5-920C-D82F14779E17}" type="presParOf" srcId="{1C8FD630-350D-4A26-A78C-328B4D7417B7}" destId="{E5997071-9E76-4F34-8548-A5DBAD063B3A}" srcOrd="0" destOrd="0" presId="urn:microsoft.com/office/officeart/2011/layout/HexagonRadial"/>
    <dgm:cxn modelId="{AA0DC6A3-DAF6-4BF2-B7B5-60A23A0E0A5F}" type="presParOf" srcId="{E5718B9B-C681-4E00-ACF0-2B95190E11C4}" destId="{007EC774-E0E0-4493-8848-DE14E481C56F}" srcOrd="6" destOrd="0" presId="urn:microsoft.com/office/officeart/2011/layout/HexagonRadial"/>
    <dgm:cxn modelId="{74CED79F-21C6-4577-B4AA-5208D65B9447}" type="presParOf" srcId="{E5718B9B-C681-4E00-ACF0-2B95190E11C4}" destId="{0534A6BA-750A-4ADE-8F84-3D37D940A76D}" srcOrd="7" destOrd="0" presId="urn:microsoft.com/office/officeart/2011/layout/HexagonRadial"/>
    <dgm:cxn modelId="{73BAB269-569A-4DE9-85E7-C2FD2222F274}" type="presParOf" srcId="{0534A6BA-750A-4ADE-8F84-3D37D940A76D}" destId="{51E056E9-AF1E-4DE6-9B84-5EFA5C3EC909}" srcOrd="0" destOrd="0" presId="urn:microsoft.com/office/officeart/2011/layout/HexagonRadial"/>
    <dgm:cxn modelId="{9C8A9118-6B9C-44CC-97BB-35A2334CB2E3}" type="presParOf" srcId="{E5718B9B-C681-4E00-ACF0-2B95190E11C4}" destId="{6CC0FC98-D682-4CF4-94F3-B1AD88D56179}" srcOrd="8" destOrd="0" presId="urn:microsoft.com/office/officeart/2011/layout/HexagonRadial"/>
    <dgm:cxn modelId="{7C2EF1C1-7074-4815-8BAA-9FD5A30980F7}" type="presParOf" srcId="{E5718B9B-C681-4E00-ACF0-2B95190E11C4}" destId="{02F5D6E9-3370-4727-A3BB-7C2583E1E09B}" srcOrd="9" destOrd="0" presId="urn:microsoft.com/office/officeart/2011/layout/HexagonRadial"/>
    <dgm:cxn modelId="{09DBFA9D-5ED4-49FE-B376-6E5C10253BA8}" type="presParOf" srcId="{02F5D6E9-3370-4727-A3BB-7C2583E1E09B}" destId="{C017D2D4-ADCE-43A0-A576-7E18426B6C4F}" srcOrd="0" destOrd="0" presId="urn:microsoft.com/office/officeart/2011/layout/HexagonRadial"/>
    <dgm:cxn modelId="{4EAB9B32-ECEA-4A25-BC9F-B2D30853009B}" type="presParOf" srcId="{E5718B9B-C681-4E00-ACF0-2B95190E11C4}" destId="{B0FCB81B-DF6E-45D4-9A83-72948D64D1E7}" srcOrd="10" destOrd="0" presId="urn:microsoft.com/office/officeart/2011/layout/HexagonRadial"/>
    <dgm:cxn modelId="{D1092C82-E0BC-4A11-BFDC-5FDF86507138}" type="presParOf" srcId="{E5718B9B-C681-4E00-ACF0-2B95190E11C4}" destId="{73963DC9-1D20-4053-ABA8-FF5A3392C278}" srcOrd="11" destOrd="0" presId="urn:microsoft.com/office/officeart/2011/layout/HexagonRadial"/>
    <dgm:cxn modelId="{36BF1EB4-175B-4A44-B2BF-71FE7A2CAD82}" type="presParOf" srcId="{73963DC9-1D20-4053-ABA8-FF5A3392C278}" destId="{F6579F35-2B45-4294-9708-EA7DAC523CCF}" srcOrd="0" destOrd="0" presId="urn:microsoft.com/office/officeart/2011/layout/HexagonRadial"/>
    <dgm:cxn modelId="{C1145378-5A77-4D21-92EC-CF8F0675415B}" type="presParOf" srcId="{E5718B9B-C681-4E00-ACF0-2B95190E11C4}" destId="{A1FA0BC3-98BE-476F-9932-A9AB92CD436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8E5818-6590-43F0-BA01-508439F7D41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9F24E577-64BA-40E6-A61F-EF600ED0D9E4}">
      <dgm:prSet phldrT="[Text]" custT="1"/>
      <dgm:spPr>
        <a:solidFill>
          <a:schemeClr val="bg1"/>
        </a:solidFill>
        <a:ln>
          <a:solidFill>
            <a:srgbClr val="4F81BD"/>
          </a:solidFill>
        </a:ln>
      </dgm:spPr>
      <dgm:t>
        <a:bodyPr/>
        <a:lstStyle/>
        <a:p>
          <a:r>
            <a:rPr lang="fr-CH" sz="2800" b="0" smtClean="0">
              <a:solidFill>
                <a:schemeClr val="accent1"/>
              </a:solidFill>
            </a:rPr>
            <a:t>Goal 6</a:t>
          </a:r>
          <a:endParaRPr lang="en-GB" sz="2800" b="0">
            <a:solidFill>
              <a:schemeClr val="accent1"/>
            </a:solidFill>
          </a:endParaRPr>
        </a:p>
      </dgm:t>
    </dgm:pt>
    <dgm:pt modelId="{38ADCC92-E5B0-47C4-91F0-0178D5601EF1}" type="parTrans" cxnId="{05A21BF7-C546-42FC-9DB9-CCF91042A24C}">
      <dgm:prSet/>
      <dgm:spPr/>
      <dgm:t>
        <a:bodyPr/>
        <a:lstStyle/>
        <a:p>
          <a:endParaRPr lang="en-GB" b="0"/>
        </a:p>
      </dgm:t>
    </dgm:pt>
    <dgm:pt modelId="{F5742AB3-E138-44D6-ABFE-050802EF5FEA}" type="sibTrans" cxnId="{05A21BF7-C546-42FC-9DB9-CCF91042A24C}">
      <dgm:prSet/>
      <dgm:spPr/>
      <dgm:t>
        <a:bodyPr/>
        <a:lstStyle/>
        <a:p>
          <a:endParaRPr lang="en-GB" b="0"/>
        </a:p>
      </dgm:t>
    </dgm:pt>
    <dgm:pt modelId="{6AFDA411-0CC7-4B86-9BB5-B5F5F7A138DF}">
      <dgm:prSet phldrT="[Text]" custT="1"/>
      <dgm:spPr>
        <a:solidFill>
          <a:schemeClr val="accent2">
            <a:lumMod val="75000"/>
          </a:schemeClr>
        </a:solidFill>
      </dgm:spPr>
      <dgm:t>
        <a:bodyPr/>
        <a:lstStyle/>
        <a:p>
          <a:pPr algn="ctr"/>
          <a:r>
            <a:rPr lang="fr-CH" sz="2000" b="0" u="sng" smtClean="0"/>
            <a:t>6.3</a:t>
          </a:r>
          <a:br>
            <a:rPr lang="fr-CH" sz="2000" b="0" u="sng" smtClean="0"/>
          </a:br>
          <a:r>
            <a:rPr lang="fr-CH" sz="2000" b="0" smtClean="0"/>
            <a:t>Water quality	</a:t>
          </a:r>
          <a:endParaRPr lang="en-GB" sz="2000" b="0"/>
        </a:p>
      </dgm:t>
    </dgm:pt>
    <dgm:pt modelId="{7A327EFF-FD53-4D0A-92DA-7347F37536AF}" type="parTrans" cxnId="{5FA2B3CE-06B5-45E8-8442-74516F6FAB8C}">
      <dgm:prSet/>
      <dgm:spPr/>
      <dgm:t>
        <a:bodyPr/>
        <a:lstStyle/>
        <a:p>
          <a:endParaRPr lang="en-GB" b="0"/>
        </a:p>
      </dgm:t>
    </dgm:pt>
    <dgm:pt modelId="{934460E4-871D-4864-9283-D0097E115D8B}" type="sibTrans" cxnId="{5FA2B3CE-06B5-45E8-8442-74516F6FAB8C}">
      <dgm:prSet/>
      <dgm:spPr/>
      <dgm:t>
        <a:bodyPr/>
        <a:lstStyle/>
        <a:p>
          <a:endParaRPr lang="en-GB" b="0"/>
        </a:p>
      </dgm:t>
    </dgm:pt>
    <dgm:pt modelId="{50344AE3-A4B3-466D-ABB7-3EF67862059A}">
      <dgm:prSet phldrT="[Text]" custT="1"/>
      <dgm:spPr>
        <a:solidFill>
          <a:schemeClr val="accent2">
            <a:lumMod val="75000"/>
          </a:schemeClr>
        </a:solidFill>
      </dgm:spPr>
      <dgm:t>
        <a:bodyPr/>
        <a:lstStyle/>
        <a:p>
          <a:r>
            <a:rPr lang="fr-CH" sz="2000" b="0" u="sng" dirty="0" smtClean="0"/>
            <a:t>6.4</a:t>
          </a:r>
          <a:r>
            <a:rPr lang="fr-CH" sz="2000" b="0" dirty="0" smtClean="0"/>
            <a:t> </a:t>
          </a:r>
          <a:br>
            <a:rPr lang="fr-CH" sz="2000" b="0" dirty="0" smtClean="0"/>
          </a:br>
          <a:r>
            <a:rPr lang="fr-CH" sz="1800" b="0" dirty="0" smtClean="0"/>
            <a:t>Water-use </a:t>
          </a:r>
          <a:r>
            <a:rPr lang="fr-CH" sz="1800" b="0" dirty="0" err="1" smtClean="0"/>
            <a:t>Efficiency</a:t>
          </a:r>
          <a:endParaRPr lang="en-GB" sz="1800" b="0" dirty="0"/>
        </a:p>
      </dgm:t>
    </dgm:pt>
    <dgm:pt modelId="{AD8E26E2-2E86-4B3B-9A21-CA8E390485E2}" type="parTrans" cxnId="{9BE8507B-AF6E-4CA5-85B9-5AE876084371}">
      <dgm:prSet/>
      <dgm:spPr/>
      <dgm:t>
        <a:bodyPr/>
        <a:lstStyle/>
        <a:p>
          <a:endParaRPr lang="en-GB" b="0"/>
        </a:p>
      </dgm:t>
    </dgm:pt>
    <dgm:pt modelId="{43C292B6-E742-4692-B5F3-464772917DB8}" type="sibTrans" cxnId="{9BE8507B-AF6E-4CA5-85B9-5AE876084371}">
      <dgm:prSet/>
      <dgm:spPr/>
      <dgm:t>
        <a:bodyPr/>
        <a:lstStyle/>
        <a:p>
          <a:endParaRPr lang="en-GB" b="0"/>
        </a:p>
      </dgm:t>
    </dgm:pt>
    <dgm:pt modelId="{C3F76302-BE1F-4B8A-B530-0E956F4593B2}">
      <dgm:prSet phldrT="[Text]" custT="1"/>
      <dgm:spPr>
        <a:solidFill>
          <a:schemeClr val="accent2">
            <a:lumMod val="75000"/>
          </a:schemeClr>
        </a:solidFill>
      </dgm:spPr>
      <dgm:t>
        <a:bodyPr/>
        <a:lstStyle/>
        <a:p>
          <a:r>
            <a:rPr lang="fr-CH" sz="2000" b="0" u="sng" smtClean="0"/>
            <a:t>6.5</a:t>
          </a:r>
          <a:r>
            <a:rPr lang="fr-CH" sz="2000" b="0" smtClean="0"/>
            <a:t> </a:t>
          </a:r>
          <a:br>
            <a:rPr lang="fr-CH" sz="2000" b="0" smtClean="0"/>
          </a:br>
          <a:r>
            <a:rPr lang="fr-CH" sz="2000" b="0" smtClean="0"/>
            <a:t>Water resource </a:t>
          </a:r>
          <a:r>
            <a:rPr lang="fr-CH" sz="1800" b="0" smtClean="0"/>
            <a:t>management</a:t>
          </a:r>
          <a:endParaRPr lang="en-GB" sz="1800" b="0"/>
        </a:p>
      </dgm:t>
    </dgm:pt>
    <dgm:pt modelId="{FB8CC17E-367C-4B6B-9117-A3D07AAAFFEA}" type="parTrans" cxnId="{94959F00-7289-45FC-95CF-BE08CB89833C}">
      <dgm:prSet/>
      <dgm:spPr/>
      <dgm:t>
        <a:bodyPr/>
        <a:lstStyle/>
        <a:p>
          <a:endParaRPr lang="en-GB" b="0"/>
        </a:p>
      </dgm:t>
    </dgm:pt>
    <dgm:pt modelId="{EE368855-06EB-48B3-A695-C834199CA4B7}" type="sibTrans" cxnId="{94959F00-7289-45FC-95CF-BE08CB89833C}">
      <dgm:prSet/>
      <dgm:spPr/>
      <dgm:t>
        <a:bodyPr/>
        <a:lstStyle/>
        <a:p>
          <a:endParaRPr lang="en-GB" b="0"/>
        </a:p>
      </dgm:t>
    </dgm:pt>
    <dgm:pt modelId="{75B1C61B-2F6C-4A64-8F57-042902147D58}">
      <dgm:prSet phldrT="[Text]" custT="1"/>
      <dgm:spPr>
        <a:solidFill>
          <a:schemeClr val="accent2">
            <a:lumMod val="75000"/>
          </a:schemeClr>
        </a:solidFill>
      </dgm:spPr>
      <dgm:t>
        <a:bodyPr/>
        <a:lstStyle/>
        <a:p>
          <a:r>
            <a:rPr lang="fr-CH" sz="2000" b="0" u="sng" smtClean="0"/>
            <a:t>6.6</a:t>
          </a:r>
          <a:r>
            <a:rPr lang="fr-CH" sz="2000" b="0" smtClean="0"/>
            <a:t> </a:t>
          </a:r>
          <a:br>
            <a:rPr lang="fr-CH" sz="2000" b="0" smtClean="0"/>
          </a:br>
          <a:r>
            <a:rPr lang="fr-CH" sz="2000" b="0" smtClean="0"/>
            <a:t>Eco-systems</a:t>
          </a:r>
          <a:endParaRPr lang="en-GB" sz="2000" b="0"/>
        </a:p>
      </dgm:t>
    </dgm:pt>
    <dgm:pt modelId="{E5E6ED94-AD58-43BA-9ECD-B8640389DAB6}" type="parTrans" cxnId="{55088DD6-2AD9-43AE-B46E-29BBFC98380F}">
      <dgm:prSet/>
      <dgm:spPr/>
      <dgm:t>
        <a:bodyPr/>
        <a:lstStyle/>
        <a:p>
          <a:endParaRPr lang="en-GB" b="0"/>
        </a:p>
      </dgm:t>
    </dgm:pt>
    <dgm:pt modelId="{51BE0911-4F09-4E4A-9B3D-09848135F45D}" type="sibTrans" cxnId="{55088DD6-2AD9-43AE-B46E-29BBFC98380F}">
      <dgm:prSet/>
      <dgm:spPr/>
      <dgm:t>
        <a:bodyPr/>
        <a:lstStyle/>
        <a:p>
          <a:endParaRPr lang="en-GB" b="0"/>
        </a:p>
      </dgm:t>
    </dgm:pt>
    <dgm:pt modelId="{D157B501-3F9E-4BF0-B8E9-8DD34ABE2EDE}">
      <dgm:prSet phldrT="[Text]" custT="1"/>
      <dgm:spPr>
        <a:solidFill>
          <a:schemeClr val="tx2"/>
        </a:solidFill>
      </dgm:spPr>
      <dgm:t>
        <a:bodyPr/>
        <a:lstStyle/>
        <a:p>
          <a:r>
            <a:rPr lang="fr-CH" sz="2000" b="0" u="sng" dirty="0" smtClean="0"/>
            <a:t>6.2</a:t>
          </a:r>
          <a:r>
            <a:rPr lang="fr-CH" sz="2000" b="0" dirty="0" smtClean="0"/>
            <a:t> </a:t>
          </a:r>
          <a:br>
            <a:rPr lang="fr-CH" sz="2000" b="0" dirty="0" smtClean="0"/>
          </a:br>
          <a:r>
            <a:rPr lang="fr-CH" sz="1600" b="0" dirty="0" smtClean="0"/>
            <a:t>Sanitation and </a:t>
          </a:r>
          <a:r>
            <a:rPr lang="fr-CH" sz="1600" b="0" dirty="0" err="1" smtClean="0"/>
            <a:t>Hygiene</a:t>
          </a:r>
          <a:endParaRPr lang="en-GB" sz="1600" b="0" dirty="0"/>
        </a:p>
      </dgm:t>
    </dgm:pt>
    <dgm:pt modelId="{495271C6-71BC-4F84-8DAB-79540BFBB42D}" type="parTrans" cxnId="{3B194D12-B523-4775-A98E-E9A219E2D842}">
      <dgm:prSet/>
      <dgm:spPr/>
      <dgm:t>
        <a:bodyPr/>
        <a:lstStyle/>
        <a:p>
          <a:endParaRPr lang="en-GB" b="0"/>
        </a:p>
      </dgm:t>
    </dgm:pt>
    <dgm:pt modelId="{7EEC0A7F-8E7B-4446-B701-71501448D362}" type="sibTrans" cxnId="{3B194D12-B523-4775-A98E-E9A219E2D842}">
      <dgm:prSet/>
      <dgm:spPr/>
      <dgm:t>
        <a:bodyPr/>
        <a:lstStyle/>
        <a:p>
          <a:endParaRPr lang="en-GB" b="0"/>
        </a:p>
      </dgm:t>
    </dgm:pt>
    <dgm:pt modelId="{9F6B9979-B1ED-4101-98BE-205DA39F9087}">
      <dgm:prSet phldrT="[Text]" custT="1"/>
      <dgm:spPr>
        <a:solidFill>
          <a:schemeClr val="tx2"/>
        </a:solidFill>
      </dgm:spPr>
      <dgm:t>
        <a:bodyPr/>
        <a:lstStyle/>
        <a:p>
          <a:r>
            <a:rPr lang="fr-CH" sz="2000" b="0" u="sng" dirty="0" smtClean="0"/>
            <a:t>6.1</a:t>
          </a:r>
          <a:r>
            <a:rPr lang="fr-CH" sz="2000" b="0" dirty="0" smtClean="0"/>
            <a:t/>
          </a:r>
          <a:br>
            <a:rPr lang="fr-CH" sz="2000" b="0" dirty="0" smtClean="0"/>
          </a:br>
          <a:r>
            <a:rPr lang="fr-CH" sz="2000" b="0" dirty="0" err="1" smtClean="0"/>
            <a:t>Drinking</a:t>
          </a:r>
          <a:r>
            <a:rPr lang="fr-CH" sz="2000" b="0" dirty="0" smtClean="0"/>
            <a:t> Water</a:t>
          </a:r>
          <a:endParaRPr lang="en-GB" sz="2000" b="0" dirty="0"/>
        </a:p>
      </dgm:t>
    </dgm:pt>
    <dgm:pt modelId="{C42736B5-1A0E-4E76-8B51-3B336A7E352A}" type="parTrans" cxnId="{9EFA92E8-7A95-4FD2-8897-D295E37276B2}">
      <dgm:prSet/>
      <dgm:spPr/>
      <dgm:t>
        <a:bodyPr/>
        <a:lstStyle/>
        <a:p>
          <a:endParaRPr lang="en-GB" b="0"/>
        </a:p>
      </dgm:t>
    </dgm:pt>
    <dgm:pt modelId="{427E4EB7-449D-42A0-9DBC-2A5268ADF44D}" type="sibTrans" cxnId="{9EFA92E8-7A95-4FD2-8897-D295E37276B2}">
      <dgm:prSet/>
      <dgm:spPr/>
      <dgm:t>
        <a:bodyPr/>
        <a:lstStyle/>
        <a:p>
          <a:endParaRPr lang="en-GB" b="0"/>
        </a:p>
      </dgm:t>
    </dgm:pt>
    <dgm:pt modelId="{E5718B9B-C681-4E00-ACF0-2B95190E11C4}" type="pres">
      <dgm:prSet presAssocID="{9B8E5818-6590-43F0-BA01-508439F7D413}" presName="Name0" presStyleCnt="0">
        <dgm:presLayoutVars>
          <dgm:chMax val="1"/>
          <dgm:chPref val="1"/>
          <dgm:dir/>
          <dgm:animOne val="branch"/>
          <dgm:animLvl val="lvl"/>
        </dgm:presLayoutVars>
      </dgm:prSet>
      <dgm:spPr/>
      <dgm:t>
        <a:bodyPr/>
        <a:lstStyle/>
        <a:p>
          <a:endParaRPr lang="en-GB"/>
        </a:p>
      </dgm:t>
    </dgm:pt>
    <dgm:pt modelId="{6CEA24C1-EBE0-47FF-8FE0-44712EA66AEC}" type="pres">
      <dgm:prSet presAssocID="{9F24E577-64BA-40E6-A61F-EF600ED0D9E4}" presName="Parent" presStyleLbl="node0" presStyleIdx="0" presStyleCnt="1">
        <dgm:presLayoutVars>
          <dgm:chMax val="6"/>
          <dgm:chPref val="6"/>
        </dgm:presLayoutVars>
      </dgm:prSet>
      <dgm:spPr/>
      <dgm:t>
        <a:bodyPr/>
        <a:lstStyle/>
        <a:p>
          <a:endParaRPr lang="en-GB"/>
        </a:p>
      </dgm:t>
    </dgm:pt>
    <dgm:pt modelId="{53E22A19-CC49-4FC9-BD91-2A0C10D35E20}" type="pres">
      <dgm:prSet presAssocID="{9F6B9979-B1ED-4101-98BE-205DA39F9087}" presName="Accent1" presStyleCnt="0"/>
      <dgm:spPr/>
      <dgm:t>
        <a:bodyPr/>
        <a:lstStyle/>
        <a:p>
          <a:endParaRPr lang="en-GB"/>
        </a:p>
      </dgm:t>
    </dgm:pt>
    <dgm:pt modelId="{4208BFAF-CFF4-4AAB-B92B-5D7C57015EEC}" type="pres">
      <dgm:prSet presAssocID="{9F6B9979-B1ED-4101-98BE-205DA39F9087}" presName="Accent" presStyleLbl="bgShp" presStyleIdx="0" presStyleCnt="6"/>
      <dgm:spPr/>
      <dgm:t>
        <a:bodyPr/>
        <a:lstStyle/>
        <a:p>
          <a:endParaRPr lang="en-GB"/>
        </a:p>
      </dgm:t>
    </dgm:pt>
    <dgm:pt modelId="{2D3D91F6-7091-496F-B4D5-AE3A4B0256C7}" type="pres">
      <dgm:prSet presAssocID="{9F6B9979-B1ED-4101-98BE-205DA39F9087}" presName="Child1" presStyleLbl="node1" presStyleIdx="0" presStyleCnt="6">
        <dgm:presLayoutVars>
          <dgm:chMax val="0"/>
          <dgm:chPref val="0"/>
          <dgm:bulletEnabled val="1"/>
        </dgm:presLayoutVars>
      </dgm:prSet>
      <dgm:spPr/>
      <dgm:t>
        <a:bodyPr/>
        <a:lstStyle/>
        <a:p>
          <a:endParaRPr lang="en-GB"/>
        </a:p>
      </dgm:t>
    </dgm:pt>
    <dgm:pt modelId="{FC927059-9E08-43A7-97EA-8D6DA9FF8653}" type="pres">
      <dgm:prSet presAssocID="{D157B501-3F9E-4BF0-B8E9-8DD34ABE2EDE}" presName="Accent2" presStyleCnt="0"/>
      <dgm:spPr/>
      <dgm:t>
        <a:bodyPr/>
        <a:lstStyle/>
        <a:p>
          <a:endParaRPr lang="en-GB"/>
        </a:p>
      </dgm:t>
    </dgm:pt>
    <dgm:pt modelId="{DE5FE096-8FE1-49BB-8D3B-946F9D0C8B5E}" type="pres">
      <dgm:prSet presAssocID="{D157B501-3F9E-4BF0-B8E9-8DD34ABE2EDE}" presName="Accent" presStyleLbl="bgShp" presStyleIdx="1" presStyleCnt="6"/>
      <dgm:spPr/>
      <dgm:t>
        <a:bodyPr/>
        <a:lstStyle/>
        <a:p>
          <a:endParaRPr lang="en-GB"/>
        </a:p>
      </dgm:t>
    </dgm:pt>
    <dgm:pt modelId="{C28CCB7A-284D-4A2D-811B-1C93E1EE227D}" type="pres">
      <dgm:prSet presAssocID="{D157B501-3F9E-4BF0-B8E9-8DD34ABE2EDE}" presName="Child2" presStyleLbl="node1" presStyleIdx="1" presStyleCnt="6">
        <dgm:presLayoutVars>
          <dgm:chMax val="0"/>
          <dgm:chPref val="0"/>
          <dgm:bulletEnabled val="1"/>
        </dgm:presLayoutVars>
      </dgm:prSet>
      <dgm:spPr/>
      <dgm:t>
        <a:bodyPr/>
        <a:lstStyle/>
        <a:p>
          <a:endParaRPr lang="en-GB"/>
        </a:p>
      </dgm:t>
    </dgm:pt>
    <dgm:pt modelId="{1C8FD630-350D-4A26-A78C-328B4D7417B7}" type="pres">
      <dgm:prSet presAssocID="{6AFDA411-0CC7-4B86-9BB5-B5F5F7A138DF}" presName="Accent3" presStyleCnt="0"/>
      <dgm:spPr/>
      <dgm:t>
        <a:bodyPr/>
        <a:lstStyle/>
        <a:p>
          <a:endParaRPr lang="en-GB"/>
        </a:p>
      </dgm:t>
    </dgm:pt>
    <dgm:pt modelId="{E5997071-9E76-4F34-8548-A5DBAD063B3A}" type="pres">
      <dgm:prSet presAssocID="{6AFDA411-0CC7-4B86-9BB5-B5F5F7A138DF}" presName="Accent" presStyleLbl="bgShp" presStyleIdx="2" presStyleCnt="6"/>
      <dgm:spPr/>
      <dgm:t>
        <a:bodyPr/>
        <a:lstStyle/>
        <a:p>
          <a:endParaRPr lang="en-GB"/>
        </a:p>
      </dgm:t>
    </dgm:pt>
    <dgm:pt modelId="{007EC774-E0E0-4493-8848-DE14E481C56F}" type="pres">
      <dgm:prSet presAssocID="{6AFDA411-0CC7-4B86-9BB5-B5F5F7A138DF}" presName="Child3" presStyleLbl="node1" presStyleIdx="2" presStyleCnt="6">
        <dgm:presLayoutVars>
          <dgm:chMax val="0"/>
          <dgm:chPref val="0"/>
          <dgm:bulletEnabled val="1"/>
        </dgm:presLayoutVars>
      </dgm:prSet>
      <dgm:spPr/>
      <dgm:t>
        <a:bodyPr/>
        <a:lstStyle/>
        <a:p>
          <a:endParaRPr lang="en-GB"/>
        </a:p>
      </dgm:t>
    </dgm:pt>
    <dgm:pt modelId="{0534A6BA-750A-4ADE-8F84-3D37D940A76D}" type="pres">
      <dgm:prSet presAssocID="{50344AE3-A4B3-466D-ABB7-3EF67862059A}" presName="Accent4" presStyleCnt="0"/>
      <dgm:spPr/>
      <dgm:t>
        <a:bodyPr/>
        <a:lstStyle/>
        <a:p>
          <a:endParaRPr lang="en-GB"/>
        </a:p>
      </dgm:t>
    </dgm:pt>
    <dgm:pt modelId="{51E056E9-AF1E-4DE6-9B84-5EFA5C3EC909}" type="pres">
      <dgm:prSet presAssocID="{50344AE3-A4B3-466D-ABB7-3EF67862059A}" presName="Accent" presStyleLbl="bgShp" presStyleIdx="3" presStyleCnt="6"/>
      <dgm:spPr/>
      <dgm:t>
        <a:bodyPr/>
        <a:lstStyle/>
        <a:p>
          <a:endParaRPr lang="en-GB"/>
        </a:p>
      </dgm:t>
    </dgm:pt>
    <dgm:pt modelId="{6CC0FC98-D682-4CF4-94F3-B1AD88D56179}" type="pres">
      <dgm:prSet presAssocID="{50344AE3-A4B3-466D-ABB7-3EF67862059A}" presName="Child4" presStyleLbl="node1" presStyleIdx="3" presStyleCnt="6">
        <dgm:presLayoutVars>
          <dgm:chMax val="0"/>
          <dgm:chPref val="0"/>
          <dgm:bulletEnabled val="1"/>
        </dgm:presLayoutVars>
      </dgm:prSet>
      <dgm:spPr/>
      <dgm:t>
        <a:bodyPr/>
        <a:lstStyle/>
        <a:p>
          <a:endParaRPr lang="en-GB"/>
        </a:p>
      </dgm:t>
    </dgm:pt>
    <dgm:pt modelId="{02F5D6E9-3370-4727-A3BB-7C2583E1E09B}" type="pres">
      <dgm:prSet presAssocID="{C3F76302-BE1F-4B8A-B530-0E956F4593B2}" presName="Accent5" presStyleCnt="0"/>
      <dgm:spPr/>
      <dgm:t>
        <a:bodyPr/>
        <a:lstStyle/>
        <a:p>
          <a:endParaRPr lang="en-GB"/>
        </a:p>
      </dgm:t>
    </dgm:pt>
    <dgm:pt modelId="{C017D2D4-ADCE-43A0-A576-7E18426B6C4F}" type="pres">
      <dgm:prSet presAssocID="{C3F76302-BE1F-4B8A-B530-0E956F4593B2}" presName="Accent" presStyleLbl="bgShp" presStyleIdx="4" presStyleCnt="6"/>
      <dgm:spPr/>
      <dgm:t>
        <a:bodyPr/>
        <a:lstStyle/>
        <a:p>
          <a:endParaRPr lang="en-GB"/>
        </a:p>
      </dgm:t>
    </dgm:pt>
    <dgm:pt modelId="{B0FCB81B-DF6E-45D4-9A83-72948D64D1E7}" type="pres">
      <dgm:prSet presAssocID="{C3F76302-BE1F-4B8A-B530-0E956F4593B2}" presName="Child5" presStyleLbl="node1" presStyleIdx="4" presStyleCnt="6">
        <dgm:presLayoutVars>
          <dgm:chMax val="0"/>
          <dgm:chPref val="0"/>
          <dgm:bulletEnabled val="1"/>
        </dgm:presLayoutVars>
      </dgm:prSet>
      <dgm:spPr/>
      <dgm:t>
        <a:bodyPr/>
        <a:lstStyle/>
        <a:p>
          <a:endParaRPr lang="en-GB"/>
        </a:p>
      </dgm:t>
    </dgm:pt>
    <dgm:pt modelId="{73963DC9-1D20-4053-ABA8-FF5A3392C278}" type="pres">
      <dgm:prSet presAssocID="{75B1C61B-2F6C-4A64-8F57-042902147D58}" presName="Accent6" presStyleCnt="0"/>
      <dgm:spPr/>
      <dgm:t>
        <a:bodyPr/>
        <a:lstStyle/>
        <a:p>
          <a:endParaRPr lang="en-GB"/>
        </a:p>
      </dgm:t>
    </dgm:pt>
    <dgm:pt modelId="{F6579F35-2B45-4294-9708-EA7DAC523CCF}" type="pres">
      <dgm:prSet presAssocID="{75B1C61B-2F6C-4A64-8F57-042902147D58}" presName="Accent" presStyleLbl="bgShp" presStyleIdx="5" presStyleCnt="6"/>
      <dgm:spPr/>
      <dgm:t>
        <a:bodyPr/>
        <a:lstStyle/>
        <a:p>
          <a:endParaRPr lang="en-GB"/>
        </a:p>
      </dgm:t>
    </dgm:pt>
    <dgm:pt modelId="{A1FA0BC3-98BE-476F-9932-A9AB92CD436D}" type="pres">
      <dgm:prSet presAssocID="{75B1C61B-2F6C-4A64-8F57-042902147D58}" presName="Child6" presStyleLbl="node1" presStyleIdx="5" presStyleCnt="6">
        <dgm:presLayoutVars>
          <dgm:chMax val="0"/>
          <dgm:chPref val="0"/>
          <dgm:bulletEnabled val="1"/>
        </dgm:presLayoutVars>
      </dgm:prSet>
      <dgm:spPr/>
      <dgm:t>
        <a:bodyPr/>
        <a:lstStyle/>
        <a:p>
          <a:endParaRPr lang="en-GB"/>
        </a:p>
      </dgm:t>
    </dgm:pt>
  </dgm:ptLst>
  <dgm:cxnLst>
    <dgm:cxn modelId="{DBF12833-7F40-4660-87E2-AD7A7FB1EFE9}" type="presOf" srcId="{D157B501-3F9E-4BF0-B8E9-8DD34ABE2EDE}" destId="{C28CCB7A-284D-4A2D-811B-1C93E1EE227D}" srcOrd="0" destOrd="0" presId="urn:microsoft.com/office/officeart/2011/layout/HexagonRadial"/>
    <dgm:cxn modelId="{F2FC0E10-76BF-411E-9C16-F2503D4A7F51}" type="presOf" srcId="{9F6B9979-B1ED-4101-98BE-205DA39F9087}" destId="{2D3D91F6-7091-496F-B4D5-AE3A4B0256C7}" srcOrd="0" destOrd="0" presId="urn:microsoft.com/office/officeart/2011/layout/HexagonRadial"/>
    <dgm:cxn modelId="{3B194D12-B523-4775-A98E-E9A219E2D842}" srcId="{9F24E577-64BA-40E6-A61F-EF600ED0D9E4}" destId="{D157B501-3F9E-4BF0-B8E9-8DD34ABE2EDE}" srcOrd="1" destOrd="0" parTransId="{495271C6-71BC-4F84-8DAB-79540BFBB42D}" sibTransId="{7EEC0A7F-8E7B-4446-B701-71501448D362}"/>
    <dgm:cxn modelId="{468117B9-EB80-4432-83F1-D1B9FC90CFE1}" type="presOf" srcId="{6AFDA411-0CC7-4B86-9BB5-B5F5F7A138DF}" destId="{007EC774-E0E0-4493-8848-DE14E481C56F}" srcOrd="0" destOrd="0" presId="urn:microsoft.com/office/officeart/2011/layout/HexagonRadial"/>
    <dgm:cxn modelId="{1AAD3CFC-DF3F-4996-A3AC-991DA9BCC801}" type="presOf" srcId="{50344AE3-A4B3-466D-ABB7-3EF67862059A}" destId="{6CC0FC98-D682-4CF4-94F3-B1AD88D56179}" srcOrd="0" destOrd="0" presId="urn:microsoft.com/office/officeart/2011/layout/HexagonRadial"/>
    <dgm:cxn modelId="{55088DD6-2AD9-43AE-B46E-29BBFC98380F}" srcId="{9F24E577-64BA-40E6-A61F-EF600ED0D9E4}" destId="{75B1C61B-2F6C-4A64-8F57-042902147D58}" srcOrd="5" destOrd="0" parTransId="{E5E6ED94-AD58-43BA-9ECD-B8640389DAB6}" sibTransId="{51BE0911-4F09-4E4A-9B3D-09848135F45D}"/>
    <dgm:cxn modelId="{DBAB16B9-CD0A-4A18-86D2-992E9AC2792F}" type="presOf" srcId="{9B8E5818-6590-43F0-BA01-508439F7D413}" destId="{E5718B9B-C681-4E00-ACF0-2B95190E11C4}" srcOrd="0" destOrd="0" presId="urn:microsoft.com/office/officeart/2011/layout/HexagonRadial"/>
    <dgm:cxn modelId="{9EFA92E8-7A95-4FD2-8897-D295E37276B2}" srcId="{9F24E577-64BA-40E6-A61F-EF600ED0D9E4}" destId="{9F6B9979-B1ED-4101-98BE-205DA39F9087}" srcOrd="0" destOrd="0" parTransId="{C42736B5-1A0E-4E76-8B51-3B336A7E352A}" sibTransId="{427E4EB7-449D-42A0-9DBC-2A5268ADF44D}"/>
    <dgm:cxn modelId="{4C3C4E9F-D533-4AB2-839F-1487DAC3823C}" type="presOf" srcId="{C3F76302-BE1F-4B8A-B530-0E956F4593B2}" destId="{B0FCB81B-DF6E-45D4-9A83-72948D64D1E7}" srcOrd="0" destOrd="0" presId="urn:microsoft.com/office/officeart/2011/layout/HexagonRadial"/>
    <dgm:cxn modelId="{05A21BF7-C546-42FC-9DB9-CCF91042A24C}" srcId="{9B8E5818-6590-43F0-BA01-508439F7D413}" destId="{9F24E577-64BA-40E6-A61F-EF600ED0D9E4}" srcOrd="0" destOrd="0" parTransId="{38ADCC92-E5B0-47C4-91F0-0178D5601EF1}" sibTransId="{F5742AB3-E138-44D6-ABFE-050802EF5FEA}"/>
    <dgm:cxn modelId="{2A80FEEA-8974-4311-B596-0EC9A8686E93}" type="presOf" srcId="{75B1C61B-2F6C-4A64-8F57-042902147D58}" destId="{A1FA0BC3-98BE-476F-9932-A9AB92CD436D}" srcOrd="0" destOrd="0" presId="urn:microsoft.com/office/officeart/2011/layout/HexagonRadial"/>
    <dgm:cxn modelId="{9A0C627F-F5CA-4D68-BB96-F0FC4B0C38DB}" type="presOf" srcId="{9F24E577-64BA-40E6-A61F-EF600ED0D9E4}" destId="{6CEA24C1-EBE0-47FF-8FE0-44712EA66AEC}" srcOrd="0" destOrd="0" presId="urn:microsoft.com/office/officeart/2011/layout/HexagonRadial"/>
    <dgm:cxn modelId="{5FA2B3CE-06B5-45E8-8442-74516F6FAB8C}" srcId="{9F24E577-64BA-40E6-A61F-EF600ED0D9E4}" destId="{6AFDA411-0CC7-4B86-9BB5-B5F5F7A138DF}" srcOrd="2" destOrd="0" parTransId="{7A327EFF-FD53-4D0A-92DA-7347F37536AF}" sibTransId="{934460E4-871D-4864-9283-D0097E115D8B}"/>
    <dgm:cxn modelId="{9BE8507B-AF6E-4CA5-85B9-5AE876084371}" srcId="{9F24E577-64BA-40E6-A61F-EF600ED0D9E4}" destId="{50344AE3-A4B3-466D-ABB7-3EF67862059A}" srcOrd="3" destOrd="0" parTransId="{AD8E26E2-2E86-4B3B-9A21-CA8E390485E2}" sibTransId="{43C292B6-E742-4692-B5F3-464772917DB8}"/>
    <dgm:cxn modelId="{94959F00-7289-45FC-95CF-BE08CB89833C}" srcId="{9F24E577-64BA-40E6-A61F-EF600ED0D9E4}" destId="{C3F76302-BE1F-4B8A-B530-0E956F4593B2}" srcOrd="4" destOrd="0" parTransId="{FB8CC17E-367C-4B6B-9117-A3D07AAAFFEA}" sibTransId="{EE368855-06EB-48B3-A695-C834199CA4B7}"/>
    <dgm:cxn modelId="{3B7B4A26-BA65-496B-BCD2-B736D97007F6}" type="presParOf" srcId="{E5718B9B-C681-4E00-ACF0-2B95190E11C4}" destId="{6CEA24C1-EBE0-47FF-8FE0-44712EA66AEC}" srcOrd="0" destOrd="0" presId="urn:microsoft.com/office/officeart/2011/layout/HexagonRadial"/>
    <dgm:cxn modelId="{76E48D8E-F32A-44C2-ACF0-4EF66D15BE1A}" type="presParOf" srcId="{E5718B9B-C681-4E00-ACF0-2B95190E11C4}" destId="{53E22A19-CC49-4FC9-BD91-2A0C10D35E20}" srcOrd="1" destOrd="0" presId="urn:microsoft.com/office/officeart/2011/layout/HexagonRadial"/>
    <dgm:cxn modelId="{D6648202-BECB-48B6-9AFC-F5FCEF0967EF}" type="presParOf" srcId="{53E22A19-CC49-4FC9-BD91-2A0C10D35E20}" destId="{4208BFAF-CFF4-4AAB-B92B-5D7C57015EEC}" srcOrd="0" destOrd="0" presId="urn:microsoft.com/office/officeart/2011/layout/HexagonRadial"/>
    <dgm:cxn modelId="{74CCD0C6-B6C3-4840-9B95-A0E8599F65B6}" type="presParOf" srcId="{E5718B9B-C681-4E00-ACF0-2B95190E11C4}" destId="{2D3D91F6-7091-496F-B4D5-AE3A4B0256C7}" srcOrd="2" destOrd="0" presId="urn:microsoft.com/office/officeart/2011/layout/HexagonRadial"/>
    <dgm:cxn modelId="{994FB62F-731E-44C7-A162-13A0C9AA6766}" type="presParOf" srcId="{E5718B9B-C681-4E00-ACF0-2B95190E11C4}" destId="{FC927059-9E08-43A7-97EA-8D6DA9FF8653}" srcOrd="3" destOrd="0" presId="urn:microsoft.com/office/officeart/2011/layout/HexagonRadial"/>
    <dgm:cxn modelId="{D8D1D297-7E25-4081-B338-7CD444DB89C9}" type="presParOf" srcId="{FC927059-9E08-43A7-97EA-8D6DA9FF8653}" destId="{DE5FE096-8FE1-49BB-8D3B-946F9D0C8B5E}" srcOrd="0" destOrd="0" presId="urn:microsoft.com/office/officeart/2011/layout/HexagonRadial"/>
    <dgm:cxn modelId="{71575BF6-81B5-4D8A-9F14-EE39F1FA5F06}" type="presParOf" srcId="{E5718B9B-C681-4E00-ACF0-2B95190E11C4}" destId="{C28CCB7A-284D-4A2D-811B-1C93E1EE227D}" srcOrd="4" destOrd="0" presId="urn:microsoft.com/office/officeart/2011/layout/HexagonRadial"/>
    <dgm:cxn modelId="{0689C6B2-151E-4B25-A373-078568ED14B8}" type="presParOf" srcId="{E5718B9B-C681-4E00-ACF0-2B95190E11C4}" destId="{1C8FD630-350D-4A26-A78C-328B4D7417B7}" srcOrd="5" destOrd="0" presId="urn:microsoft.com/office/officeart/2011/layout/HexagonRadial"/>
    <dgm:cxn modelId="{203454C3-D7AF-43D6-8CEC-4C8D81F6A4E7}" type="presParOf" srcId="{1C8FD630-350D-4A26-A78C-328B4D7417B7}" destId="{E5997071-9E76-4F34-8548-A5DBAD063B3A}" srcOrd="0" destOrd="0" presId="urn:microsoft.com/office/officeart/2011/layout/HexagonRadial"/>
    <dgm:cxn modelId="{50E54C57-8AC4-4373-BA54-94108F431CED}" type="presParOf" srcId="{E5718B9B-C681-4E00-ACF0-2B95190E11C4}" destId="{007EC774-E0E0-4493-8848-DE14E481C56F}" srcOrd="6" destOrd="0" presId="urn:microsoft.com/office/officeart/2011/layout/HexagonRadial"/>
    <dgm:cxn modelId="{4A26C0A2-A8DB-406C-89E9-99DEFF604238}" type="presParOf" srcId="{E5718B9B-C681-4E00-ACF0-2B95190E11C4}" destId="{0534A6BA-750A-4ADE-8F84-3D37D940A76D}" srcOrd="7" destOrd="0" presId="urn:microsoft.com/office/officeart/2011/layout/HexagonRadial"/>
    <dgm:cxn modelId="{B24D831D-A009-439D-8651-707DD381A4DA}" type="presParOf" srcId="{0534A6BA-750A-4ADE-8F84-3D37D940A76D}" destId="{51E056E9-AF1E-4DE6-9B84-5EFA5C3EC909}" srcOrd="0" destOrd="0" presId="urn:microsoft.com/office/officeart/2011/layout/HexagonRadial"/>
    <dgm:cxn modelId="{3F576ACE-D130-44C4-A8D4-238BB61D7A83}" type="presParOf" srcId="{E5718B9B-C681-4E00-ACF0-2B95190E11C4}" destId="{6CC0FC98-D682-4CF4-94F3-B1AD88D56179}" srcOrd="8" destOrd="0" presId="urn:microsoft.com/office/officeart/2011/layout/HexagonRadial"/>
    <dgm:cxn modelId="{82AECB3B-12C9-4F6D-BE45-93014C9A33C1}" type="presParOf" srcId="{E5718B9B-C681-4E00-ACF0-2B95190E11C4}" destId="{02F5D6E9-3370-4727-A3BB-7C2583E1E09B}" srcOrd="9" destOrd="0" presId="urn:microsoft.com/office/officeart/2011/layout/HexagonRadial"/>
    <dgm:cxn modelId="{1022423A-286B-492C-96AC-EA73564218F1}" type="presParOf" srcId="{02F5D6E9-3370-4727-A3BB-7C2583E1E09B}" destId="{C017D2D4-ADCE-43A0-A576-7E18426B6C4F}" srcOrd="0" destOrd="0" presId="urn:microsoft.com/office/officeart/2011/layout/HexagonRadial"/>
    <dgm:cxn modelId="{894AFF3F-91C8-4C16-AC59-4CA5D750C69D}" type="presParOf" srcId="{E5718B9B-C681-4E00-ACF0-2B95190E11C4}" destId="{B0FCB81B-DF6E-45D4-9A83-72948D64D1E7}" srcOrd="10" destOrd="0" presId="urn:microsoft.com/office/officeart/2011/layout/HexagonRadial"/>
    <dgm:cxn modelId="{53607A56-009F-460C-9BAA-EE057A90BED7}" type="presParOf" srcId="{E5718B9B-C681-4E00-ACF0-2B95190E11C4}" destId="{73963DC9-1D20-4053-ABA8-FF5A3392C278}" srcOrd="11" destOrd="0" presId="urn:microsoft.com/office/officeart/2011/layout/HexagonRadial"/>
    <dgm:cxn modelId="{7EFF8688-31A5-4A90-A7C9-A46D8B49C632}" type="presParOf" srcId="{73963DC9-1D20-4053-ABA8-FF5A3392C278}" destId="{F6579F35-2B45-4294-9708-EA7DAC523CCF}" srcOrd="0" destOrd="0" presId="urn:microsoft.com/office/officeart/2011/layout/HexagonRadial"/>
    <dgm:cxn modelId="{9F7C3CE2-85C7-4D01-85F6-E5AA09141035}" type="presParOf" srcId="{E5718B9B-C681-4E00-ACF0-2B95190E11C4}" destId="{A1FA0BC3-98BE-476F-9932-A9AB92CD436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A24C1-EBE0-47FF-8FE0-44712EA66AEC}">
      <dsp:nvSpPr>
        <dsp:cNvPr id="0" name=""/>
        <dsp:cNvSpPr/>
      </dsp:nvSpPr>
      <dsp:spPr>
        <a:xfrm>
          <a:off x="1643759" y="1493817"/>
          <a:ext cx="1898706" cy="1642457"/>
        </a:xfrm>
        <a:prstGeom prst="hexagon">
          <a:avLst>
            <a:gd name="adj" fmla="val 28570"/>
            <a:gd name="vf" fmla="val 115470"/>
          </a:avLst>
        </a:prstGeom>
        <a:solidFill>
          <a:schemeClr val="bg1"/>
        </a:solidFill>
        <a:ln w="25400" cap="flat" cmpd="sng" algn="ctr">
          <a:solidFill>
            <a:srgbClr val="4F8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CH" sz="2800" b="0" kern="1200" smtClean="0">
              <a:solidFill>
                <a:schemeClr val="accent1"/>
              </a:solidFill>
            </a:rPr>
            <a:t>Goal 6</a:t>
          </a:r>
          <a:endParaRPr lang="en-GB" sz="2800" b="0" kern="1200">
            <a:solidFill>
              <a:schemeClr val="accent1"/>
            </a:solidFill>
          </a:endParaRPr>
        </a:p>
      </dsp:txBody>
      <dsp:txXfrm>
        <a:off x="1958401" y="1765995"/>
        <a:ext cx="1269422" cy="1098101"/>
      </dsp:txXfrm>
    </dsp:sp>
    <dsp:sp modelId="{DE5FE096-8FE1-49BB-8D3B-946F9D0C8B5E}">
      <dsp:nvSpPr>
        <dsp:cNvPr id="0" name=""/>
        <dsp:cNvSpPr/>
      </dsp:nvSpPr>
      <dsp:spPr>
        <a:xfrm>
          <a:off x="2832714" y="708011"/>
          <a:ext cx="716376" cy="6172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D91F6-7091-496F-B4D5-AE3A4B0256C7}">
      <dsp:nvSpPr>
        <dsp:cNvPr id="0" name=""/>
        <dsp:cNvSpPr/>
      </dsp:nvSpPr>
      <dsp:spPr>
        <a:xfrm>
          <a:off x="1818658" y="0"/>
          <a:ext cx="1555976" cy="1346102"/>
        </a:xfrm>
        <a:prstGeom prst="hexagon">
          <a:avLst>
            <a:gd name="adj" fmla="val 28570"/>
            <a:gd name="vf" fmla="val 1154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smtClean="0"/>
            <a:t>6.1</a:t>
          </a:r>
          <a:r>
            <a:rPr lang="fr-CH" sz="2000" b="0" kern="1200" smtClean="0"/>
            <a:t/>
          </a:r>
          <a:br>
            <a:rPr lang="fr-CH" sz="2000" b="0" kern="1200" smtClean="0"/>
          </a:br>
          <a:r>
            <a:rPr lang="fr-CH" sz="2000" b="0" kern="1200" smtClean="0"/>
            <a:t>Drinking Water</a:t>
          </a:r>
          <a:endParaRPr lang="en-GB" sz="2000" b="0" kern="1200"/>
        </a:p>
      </dsp:txBody>
      <dsp:txXfrm>
        <a:off x="2076516" y="223078"/>
        <a:ext cx="1040260" cy="899946"/>
      </dsp:txXfrm>
    </dsp:sp>
    <dsp:sp modelId="{E5997071-9E76-4F34-8548-A5DBAD063B3A}">
      <dsp:nvSpPr>
        <dsp:cNvPr id="0" name=""/>
        <dsp:cNvSpPr/>
      </dsp:nvSpPr>
      <dsp:spPr>
        <a:xfrm>
          <a:off x="3668781" y="1861946"/>
          <a:ext cx="716376" cy="6172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CCB7A-284D-4A2D-811B-1C93E1EE227D}">
      <dsp:nvSpPr>
        <dsp:cNvPr id="0" name=""/>
        <dsp:cNvSpPr/>
      </dsp:nvSpPr>
      <dsp:spPr>
        <a:xfrm>
          <a:off x="3245669" y="827943"/>
          <a:ext cx="1555976" cy="1346102"/>
        </a:xfrm>
        <a:prstGeom prst="hexagon">
          <a:avLst>
            <a:gd name="adj" fmla="val 28570"/>
            <a:gd name="vf" fmla="val 1154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dirty="0" smtClean="0"/>
            <a:t>6.2</a:t>
          </a:r>
          <a:r>
            <a:rPr lang="fr-CH" sz="2000" b="0" kern="1200" dirty="0" smtClean="0"/>
            <a:t> </a:t>
          </a:r>
          <a:br>
            <a:rPr lang="fr-CH" sz="2000" b="0" kern="1200" dirty="0" smtClean="0"/>
          </a:br>
          <a:r>
            <a:rPr lang="fr-CH" sz="1600" b="0" kern="1200" dirty="0" smtClean="0"/>
            <a:t>Sanitation and </a:t>
          </a:r>
          <a:r>
            <a:rPr lang="fr-CH" sz="1600" b="0" kern="1200" dirty="0" err="1" smtClean="0"/>
            <a:t>Hygiene</a:t>
          </a:r>
          <a:endParaRPr lang="en-GB" sz="1600" b="0" kern="1200" dirty="0"/>
        </a:p>
      </dsp:txBody>
      <dsp:txXfrm>
        <a:off x="3503527" y="1051021"/>
        <a:ext cx="1040260" cy="899946"/>
      </dsp:txXfrm>
    </dsp:sp>
    <dsp:sp modelId="{51E056E9-AF1E-4DE6-9B84-5EFA5C3EC909}">
      <dsp:nvSpPr>
        <dsp:cNvPr id="0" name=""/>
        <dsp:cNvSpPr/>
      </dsp:nvSpPr>
      <dsp:spPr>
        <a:xfrm>
          <a:off x="3087995" y="3164521"/>
          <a:ext cx="716376" cy="6172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7EC774-E0E0-4493-8848-DE14E481C56F}">
      <dsp:nvSpPr>
        <dsp:cNvPr id="0" name=""/>
        <dsp:cNvSpPr/>
      </dsp:nvSpPr>
      <dsp:spPr>
        <a:xfrm>
          <a:off x="3245669" y="2455583"/>
          <a:ext cx="1555976" cy="1346102"/>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smtClean="0"/>
            <a:t>6.3</a:t>
          </a:r>
          <a:br>
            <a:rPr lang="fr-CH" sz="2000" b="0" u="sng" kern="1200" smtClean="0"/>
          </a:br>
          <a:r>
            <a:rPr lang="fr-CH" sz="2000" b="0" kern="1200" smtClean="0"/>
            <a:t>Water quality	</a:t>
          </a:r>
          <a:endParaRPr lang="en-GB" sz="2000" b="0" kern="1200"/>
        </a:p>
      </dsp:txBody>
      <dsp:txXfrm>
        <a:off x="3503527" y="2678661"/>
        <a:ext cx="1040260" cy="899946"/>
      </dsp:txXfrm>
    </dsp:sp>
    <dsp:sp modelId="{C017D2D4-ADCE-43A0-A576-7E18426B6C4F}">
      <dsp:nvSpPr>
        <dsp:cNvPr id="0" name=""/>
        <dsp:cNvSpPr/>
      </dsp:nvSpPr>
      <dsp:spPr>
        <a:xfrm>
          <a:off x="1647293" y="3299733"/>
          <a:ext cx="716376" cy="6172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0FC98-D682-4CF4-94F3-B1AD88D56179}">
      <dsp:nvSpPr>
        <dsp:cNvPr id="0" name=""/>
        <dsp:cNvSpPr/>
      </dsp:nvSpPr>
      <dsp:spPr>
        <a:xfrm>
          <a:off x="1818658" y="3284452"/>
          <a:ext cx="1555976" cy="1346102"/>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dirty="0" smtClean="0"/>
            <a:t>6.4</a:t>
          </a:r>
          <a:r>
            <a:rPr lang="fr-CH" sz="2000" b="0" kern="1200" dirty="0" smtClean="0"/>
            <a:t> </a:t>
          </a:r>
          <a:br>
            <a:rPr lang="fr-CH" sz="2000" b="0" kern="1200" dirty="0" smtClean="0"/>
          </a:br>
          <a:r>
            <a:rPr lang="fr-CH" sz="1800" b="0" kern="1200" dirty="0" smtClean="0"/>
            <a:t>Water-use </a:t>
          </a:r>
          <a:r>
            <a:rPr lang="fr-CH" sz="1800" b="0" kern="1200" dirty="0" err="1" smtClean="0"/>
            <a:t>Efficiency</a:t>
          </a:r>
          <a:endParaRPr lang="en-GB" sz="1800" b="0" kern="1200" dirty="0"/>
        </a:p>
      </dsp:txBody>
      <dsp:txXfrm>
        <a:off x="2076516" y="3507530"/>
        <a:ext cx="1040260" cy="899946"/>
      </dsp:txXfrm>
    </dsp:sp>
    <dsp:sp modelId="{F6579F35-2B45-4294-9708-EA7DAC523CCF}">
      <dsp:nvSpPr>
        <dsp:cNvPr id="0" name=""/>
        <dsp:cNvSpPr/>
      </dsp:nvSpPr>
      <dsp:spPr>
        <a:xfrm>
          <a:off x="797534" y="2146262"/>
          <a:ext cx="716376" cy="6172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CB81B-DF6E-45D4-9A83-72948D64D1E7}">
      <dsp:nvSpPr>
        <dsp:cNvPr id="0" name=""/>
        <dsp:cNvSpPr/>
      </dsp:nvSpPr>
      <dsp:spPr>
        <a:xfrm>
          <a:off x="385022" y="2456509"/>
          <a:ext cx="1555976" cy="1346102"/>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smtClean="0"/>
            <a:t>6.5</a:t>
          </a:r>
          <a:r>
            <a:rPr lang="fr-CH" sz="2000" b="0" kern="1200" smtClean="0"/>
            <a:t> </a:t>
          </a:r>
          <a:br>
            <a:rPr lang="fr-CH" sz="2000" b="0" kern="1200" smtClean="0"/>
          </a:br>
          <a:r>
            <a:rPr lang="fr-CH" sz="2000" b="0" kern="1200" smtClean="0"/>
            <a:t>Water resource </a:t>
          </a:r>
          <a:r>
            <a:rPr lang="fr-CH" sz="1800" b="0" kern="1200" smtClean="0"/>
            <a:t>management</a:t>
          </a:r>
          <a:endParaRPr lang="en-GB" sz="1800" b="0" kern="1200"/>
        </a:p>
      </dsp:txBody>
      <dsp:txXfrm>
        <a:off x="642880" y="2679587"/>
        <a:ext cx="1040260" cy="899946"/>
      </dsp:txXfrm>
    </dsp:sp>
    <dsp:sp modelId="{A1FA0BC3-98BE-476F-9932-A9AB92CD436D}">
      <dsp:nvSpPr>
        <dsp:cNvPr id="0" name=""/>
        <dsp:cNvSpPr/>
      </dsp:nvSpPr>
      <dsp:spPr>
        <a:xfrm>
          <a:off x="385022" y="826091"/>
          <a:ext cx="1555976" cy="1346102"/>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smtClean="0"/>
            <a:t>6.6</a:t>
          </a:r>
          <a:r>
            <a:rPr lang="fr-CH" sz="2000" b="0" kern="1200" smtClean="0"/>
            <a:t> </a:t>
          </a:r>
          <a:br>
            <a:rPr lang="fr-CH" sz="2000" b="0" kern="1200" smtClean="0"/>
          </a:br>
          <a:r>
            <a:rPr lang="fr-CH" sz="2000" b="0" kern="1200" smtClean="0"/>
            <a:t>Eco-systems</a:t>
          </a:r>
          <a:endParaRPr lang="en-GB" sz="2000" b="0" kern="1200"/>
        </a:p>
      </dsp:txBody>
      <dsp:txXfrm>
        <a:off x="642880" y="1049169"/>
        <a:ext cx="1040260" cy="899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A24C1-EBE0-47FF-8FE0-44712EA66AEC}">
      <dsp:nvSpPr>
        <dsp:cNvPr id="0" name=""/>
        <dsp:cNvSpPr/>
      </dsp:nvSpPr>
      <dsp:spPr>
        <a:xfrm>
          <a:off x="1684962" y="1429000"/>
          <a:ext cx="1816321" cy="1571191"/>
        </a:xfrm>
        <a:prstGeom prst="hexagon">
          <a:avLst>
            <a:gd name="adj" fmla="val 28570"/>
            <a:gd name="vf" fmla="val 115470"/>
          </a:avLst>
        </a:prstGeom>
        <a:solidFill>
          <a:schemeClr val="bg1"/>
        </a:solidFill>
        <a:ln w="25400" cap="flat" cmpd="sng" algn="ctr">
          <a:solidFill>
            <a:srgbClr val="4F81B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CH" sz="2800" b="0" kern="1200" smtClean="0">
              <a:solidFill>
                <a:schemeClr val="accent1"/>
              </a:solidFill>
            </a:rPr>
            <a:t>Goal 6</a:t>
          </a:r>
          <a:endParaRPr lang="en-GB" sz="2800" b="0" kern="1200">
            <a:solidFill>
              <a:schemeClr val="accent1"/>
            </a:solidFill>
          </a:endParaRPr>
        </a:p>
      </dsp:txBody>
      <dsp:txXfrm>
        <a:off x="1985952" y="1689368"/>
        <a:ext cx="1214341" cy="1050455"/>
      </dsp:txXfrm>
    </dsp:sp>
    <dsp:sp modelId="{DE5FE096-8FE1-49BB-8D3B-946F9D0C8B5E}">
      <dsp:nvSpPr>
        <dsp:cNvPr id="0" name=""/>
        <dsp:cNvSpPr/>
      </dsp:nvSpPr>
      <dsp:spPr>
        <a:xfrm>
          <a:off x="2822328" y="677291"/>
          <a:ext cx="685292" cy="59047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D91F6-7091-496F-B4D5-AE3A4B0256C7}">
      <dsp:nvSpPr>
        <dsp:cNvPr id="0" name=""/>
        <dsp:cNvSpPr/>
      </dsp:nvSpPr>
      <dsp:spPr>
        <a:xfrm>
          <a:off x="1852271" y="0"/>
          <a:ext cx="1488462" cy="1287694"/>
        </a:xfrm>
        <a:prstGeom prst="hexagon">
          <a:avLst>
            <a:gd name="adj" fmla="val 28570"/>
            <a:gd name="vf" fmla="val 1154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dirty="0" smtClean="0"/>
            <a:t>6.1</a:t>
          </a:r>
          <a:r>
            <a:rPr lang="fr-CH" sz="2000" b="0" kern="1200" dirty="0" smtClean="0"/>
            <a:t/>
          </a:r>
          <a:br>
            <a:rPr lang="fr-CH" sz="2000" b="0" kern="1200" dirty="0" smtClean="0"/>
          </a:br>
          <a:r>
            <a:rPr lang="fr-CH" sz="2000" b="0" kern="1200" dirty="0" err="1" smtClean="0"/>
            <a:t>Drinking</a:t>
          </a:r>
          <a:r>
            <a:rPr lang="fr-CH" sz="2000" b="0" kern="1200" dirty="0" smtClean="0"/>
            <a:t> Water</a:t>
          </a:r>
          <a:endParaRPr lang="en-GB" sz="2000" b="0" kern="1200" dirty="0"/>
        </a:p>
      </dsp:txBody>
      <dsp:txXfrm>
        <a:off x="2098941" y="213398"/>
        <a:ext cx="995122" cy="860898"/>
      </dsp:txXfrm>
    </dsp:sp>
    <dsp:sp modelId="{E5997071-9E76-4F34-8548-A5DBAD063B3A}">
      <dsp:nvSpPr>
        <dsp:cNvPr id="0" name=""/>
        <dsp:cNvSpPr/>
      </dsp:nvSpPr>
      <dsp:spPr>
        <a:xfrm>
          <a:off x="3622118" y="1781156"/>
          <a:ext cx="685292" cy="59047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CCB7A-284D-4A2D-811B-1C93E1EE227D}">
      <dsp:nvSpPr>
        <dsp:cNvPr id="0" name=""/>
        <dsp:cNvSpPr/>
      </dsp:nvSpPr>
      <dsp:spPr>
        <a:xfrm>
          <a:off x="3217364" y="792018"/>
          <a:ext cx="1488462" cy="1287694"/>
        </a:xfrm>
        <a:prstGeom prst="hexagon">
          <a:avLst>
            <a:gd name="adj" fmla="val 28570"/>
            <a:gd name="vf" fmla="val 1154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dirty="0" smtClean="0"/>
            <a:t>6.2</a:t>
          </a:r>
          <a:r>
            <a:rPr lang="fr-CH" sz="2000" b="0" kern="1200" dirty="0" smtClean="0"/>
            <a:t> </a:t>
          </a:r>
          <a:br>
            <a:rPr lang="fr-CH" sz="2000" b="0" kern="1200" dirty="0" smtClean="0"/>
          </a:br>
          <a:r>
            <a:rPr lang="fr-CH" sz="1600" b="0" kern="1200" dirty="0" smtClean="0"/>
            <a:t>Sanitation and </a:t>
          </a:r>
          <a:r>
            <a:rPr lang="fr-CH" sz="1600" b="0" kern="1200" dirty="0" err="1" smtClean="0"/>
            <a:t>Hygiene</a:t>
          </a:r>
          <a:endParaRPr lang="en-GB" sz="1600" b="0" kern="1200" dirty="0"/>
        </a:p>
      </dsp:txBody>
      <dsp:txXfrm>
        <a:off x="3464034" y="1005416"/>
        <a:ext cx="995122" cy="860898"/>
      </dsp:txXfrm>
    </dsp:sp>
    <dsp:sp modelId="{51E056E9-AF1E-4DE6-9B84-5EFA5C3EC909}">
      <dsp:nvSpPr>
        <dsp:cNvPr id="0" name=""/>
        <dsp:cNvSpPr/>
      </dsp:nvSpPr>
      <dsp:spPr>
        <a:xfrm>
          <a:off x="3066532" y="3027212"/>
          <a:ext cx="685292" cy="59047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7EC774-E0E0-4493-8848-DE14E481C56F}">
      <dsp:nvSpPr>
        <dsp:cNvPr id="0" name=""/>
        <dsp:cNvSpPr/>
      </dsp:nvSpPr>
      <dsp:spPr>
        <a:xfrm>
          <a:off x="3217364" y="2349035"/>
          <a:ext cx="1488462" cy="1287694"/>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smtClean="0"/>
            <a:t>6.3</a:t>
          </a:r>
          <a:br>
            <a:rPr lang="fr-CH" sz="2000" b="0" u="sng" kern="1200" smtClean="0"/>
          </a:br>
          <a:r>
            <a:rPr lang="fr-CH" sz="2000" b="0" kern="1200" smtClean="0"/>
            <a:t>Water quality	</a:t>
          </a:r>
          <a:endParaRPr lang="en-GB" sz="2000" b="0" kern="1200"/>
        </a:p>
      </dsp:txBody>
      <dsp:txXfrm>
        <a:off x="3464034" y="2562433"/>
        <a:ext cx="995122" cy="860898"/>
      </dsp:txXfrm>
    </dsp:sp>
    <dsp:sp modelId="{C017D2D4-ADCE-43A0-A576-7E18426B6C4F}">
      <dsp:nvSpPr>
        <dsp:cNvPr id="0" name=""/>
        <dsp:cNvSpPr/>
      </dsp:nvSpPr>
      <dsp:spPr>
        <a:xfrm>
          <a:off x="1688342" y="3156557"/>
          <a:ext cx="685292" cy="59047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0FC98-D682-4CF4-94F3-B1AD88D56179}">
      <dsp:nvSpPr>
        <dsp:cNvPr id="0" name=""/>
        <dsp:cNvSpPr/>
      </dsp:nvSpPr>
      <dsp:spPr>
        <a:xfrm>
          <a:off x="1852271" y="3141940"/>
          <a:ext cx="1488462" cy="1287694"/>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dirty="0" smtClean="0"/>
            <a:t>6.4</a:t>
          </a:r>
          <a:r>
            <a:rPr lang="fr-CH" sz="2000" b="0" kern="1200" dirty="0" smtClean="0"/>
            <a:t> </a:t>
          </a:r>
          <a:br>
            <a:rPr lang="fr-CH" sz="2000" b="0" kern="1200" dirty="0" smtClean="0"/>
          </a:br>
          <a:r>
            <a:rPr lang="fr-CH" sz="1800" b="0" kern="1200" dirty="0" smtClean="0"/>
            <a:t>Water-use </a:t>
          </a:r>
          <a:r>
            <a:rPr lang="fr-CH" sz="1800" b="0" kern="1200" dirty="0" err="1" smtClean="0"/>
            <a:t>Efficiency</a:t>
          </a:r>
          <a:endParaRPr lang="en-GB" sz="1800" b="0" kern="1200" dirty="0"/>
        </a:p>
      </dsp:txBody>
      <dsp:txXfrm>
        <a:off x="2098941" y="3355338"/>
        <a:ext cx="995122" cy="860898"/>
      </dsp:txXfrm>
    </dsp:sp>
    <dsp:sp modelId="{F6579F35-2B45-4294-9708-EA7DAC523CCF}">
      <dsp:nvSpPr>
        <dsp:cNvPr id="0" name=""/>
        <dsp:cNvSpPr/>
      </dsp:nvSpPr>
      <dsp:spPr>
        <a:xfrm>
          <a:off x="875454" y="2053135"/>
          <a:ext cx="685292" cy="59047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CB81B-DF6E-45D4-9A83-72948D64D1E7}">
      <dsp:nvSpPr>
        <dsp:cNvPr id="0" name=""/>
        <dsp:cNvSpPr/>
      </dsp:nvSpPr>
      <dsp:spPr>
        <a:xfrm>
          <a:off x="480841" y="2349921"/>
          <a:ext cx="1488462" cy="1287694"/>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smtClean="0"/>
            <a:t>6.5</a:t>
          </a:r>
          <a:r>
            <a:rPr lang="fr-CH" sz="2000" b="0" kern="1200" smtClean="0"/>
            <a:t> </a:t>
          </a:r>
          <a:br>
            <a:rPr lang="fr-CH" sz="2000" b="0" kern="1200" smtClean="0"/>
          </a:br>
          <a:r>
            <a:rPr lang="fr-CH" sz="2000" b="0" kern="1200" smtClean="0"/>
            <a:t>Water resource </a:t>
          </a:r>
          <a:r>
            <a:rPr lang="fr-CH" sz="1800" b="0" kern="1200" smtClean="0"/>
            <a:t>management</a:t>
          </a:r>
          <a:endParaRPr lang="en-GB" sz="1800" b="0" kern="1200"/>
        </a:p>
      </dsp:txBody>
      <dsp:txXfrm>
        <a:off x="727511" y="2563319"/>
        <a:ext cx="995122" cy="860898"/>
      </dsp:txXfrm>
    </dsp:sp>
    <dsp:sp modelId="{A1FA0BC3-98BE-476F-9932-A9AB92CD436D}">
      <dsp:nvSpPr>
        <dsp:cNvPr id="0" name=""/>
        <dsp:cNvSpPr/>
      </dsp:nvSpPr>
      <dsp:spPr>
        <a:xfrm>
          <a:off x="480841" y="790246"/>
          <a:ext cx="1488462" cy="1287694"/>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b="0" u="sng" kern="1200" smtClean="0"/>
            <a:t>6.6</a:t>
          </a:r>
          <a:r>
            <a:rPr lang="fr-CH" sz="2000" b="0" kern="1200" smtClean="0"/>
            <a:t> </a:t>
          </a:r>
          <a:br>
            <a:rPr lang="fr-CH" sz="2000" b="0" kern="1200" smtClean="0"/>
          </a:br>
          <a:r>
            <a:rPr lang="fr-CH" sz="2000" b="0" kern="1200" smtClean="0"/>
            <a:t>Eco-systems</a:t>
          </a:r>
          <a:endParaRPr lang="en-GB" sz="2000" b="0" kern="1200"/>
        </a:p>
      </dsp:txBody>
      <dsp:txXfrm>
        <a:off x="727511" y="1003644"/>
        <a:ext cx="995122" cy="86089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0.68335</cdr:x>
      <cdr:y>0.15365</cdr:y>
    </cdr:from>
    <cdr:to>
      <cdr:x>0.75962</cdr:x>
      <cdr:y>0.23506</cdr:y>
    </cdr:to>
    <cdr:sp macro="" textlink="">
      <cdr:nvSpPr>
        <cdr:cNvPr id="2" name="TextBox 23"/>
        <cdr:cNvSpPr txBox="1"/>
      </cdr:nvSpPr>
      <cdr:spPr>
        <a:xfrm xmlns:a="http://schemas.openxmlformats.org/drawingml/2006/main">
          <a:off x="5806402" y="697014"/>
          <a:ext cx="648072" cy="369332"/>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r>
            <a:rPr lang="en-US" sz="1800" b="1" dirty="0"/>
            <a:t>2</a:t>
          </a:r>
          <a:endParaRPr lang="en-GB"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DB48D191-3A34-4CC2-8F46-90CEBC28B4C2}" type="datetimeFigureOut">
              <a:rPr lang="en-GB"/>
              <a:pPr>
                <a:defRPr/>
              </a:pPr>
              <a:t>17/03/2016</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BE12E5F5-8D36-4F91-9EF5-C107DF19A0DC}" type="slidenum">
              <a:rPr lang="en-GB"/>
              <a:pPr>
                <a:defRPr/>
              </a:pPr>
              <a:t>‹#›</a:t>
            </a:fld>
            <a:endParaRPr lang="en-GB"/>
          </a:p>
        </p:txBody>
      </p:sp>
    </p:spTree>
    <p:extLst>
      <p:ext uri="{BB962C8B-B14F-4D97-AF65-F5344CB8AC3E}">
        <p14:creationId xmlns:p14="http://schemas.microsoft.com/office/powerpoint/2010/main" val="3340980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DB3306F4-4DB0-4525-B867-231316508795}" type="datetimeFigureOut">
              <a:rPr lang="en-GB"/>
              <a:pPr>
                <a:defRPr/>
              </a:pPr>
              <a:t>17/03/2016</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GB"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80EE0076-A2B6-457E-8F3E-7DAD46FA0778}" type="slidenum">
              <a:rPr lang="en-GB"/>
              <a:pPr>
                <a:defRPr/>
              </a:pPr>
              <a:t>‹#›</a:t>
            </a:fld>
            <a:endParaRPr lang="en-GB"/>
          </a:p>
        </p:txBody>
      </p:sp>
    </p:spTree>
    <p:extLst>
      <p:ext uri="{BB962C8B-B14F-4D97-AF65-F5344CB8AC3E}">
        <p14:creationId xmlns:p14="http://schemas.microsoft.com/office/powerpoint/2010/main" val="2980500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9E67C9A-1597-43EA-B33D-17813EAD7341}" type="slidenum">
              <a:rPr lang="en-GB"/>
              <a:pPr fontAlgn="base">
                <a:spcBef>
                  <a:spcPct val="0"/>
                </a:spcBef>
                <a:spcAft>
                  <a:spcPct val="0"/>
                </a:spcAft>
              </a:pPr>
              <a:t>1</a:t>
            </a:fld>
            <a:endParaRPr lang="en-GB"/>
          </a:p>
        </p:txBody>
      </p:sp>
    </p:spTree>
    <p:extLst>
      <p:ext uri="{BB962C8B-B14F-4D97-AF65-F5344CB8AC3E}">
        <p14:creationId xmlns:p14="http://schemas.microsoft.com/office/powerpoint/2010/main" val="260834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AD1E1D-F3C6-4739-82E9-8FE215B81994}" type="slidenum">
              <a:rPr lang="en-GB" smtClean="0"/>
              <a:t>11</a:t>
            </a:fld>
            <a:endParaRPr lang="en-GB"/>
          </a:p>
        </p:txBody>
      </p:sp>
    </p:spTree>
    <p:extLst>
      <p:ext uri="{BB962C8B-B14F-4D97-AF65-F5344CB8AC3E}">
        <p14:creationId xmlns:p14="http://schemas.microsoft.com/office/powerpoint/2010/main" val="3137447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smtClean="0"/>
              <a:t>The proposed indicator for SDG target 6.2 is ‘Proportion of population using safely managed sanitation services including a handwashing facility with soap and water</a:t>
            </a:r>
            <a:r>
              <a:rPr lang="en-GB" baseline="0" dirty="0" smtClean="0"/>
              <a:t>’</a:t>
            </a:r>
          </a:p>
          <a:p>
            <a:pPr marL="228600" indent="-228600">
              <a:buFont typeface="+mj-lt"/>
              <a:buAutoNum type="arabicPeriod"/>
            </a:pPr>
            <a:r>
              <a:rPr lang="en-US" baseline="0" dirty="0" smtClean="0"/>
              <a:t>This represents a higher service threshold and a new ‘rung’ at the top of the sanitation ladder used by JMP during the MDGs</a:t>
            </a:r>
          </a:p>
          <a:p>
            <a:pPr marL="228600" indent="-228600">
              <a:buFont typeface="+mj-lt"/>
              <a:buAutoNum type="arabicPeriod"/>
            </a:pPr>
            <a:r>
              <a:rPr lang="en-GB" baseline="0" dirty="0" smtClean="0"/>
              <a:t>The purpose of the ladder is to capture progressive improvements from no service at all (open defecation) and use of unimproved latrines (fixed point defecation), to using a basic sanitation facility (which safely separates excreta from human contact). This was the old MDG standard and we distinguish between facilities which are private and those which are shared with other households. In order to meet the new SDG standard, you not only need to use an improved facility which is not shared with other households (now classed as basic) but the faecal wastes produced should either be safely disposed on site, or transported and treated offsite. This reflects a consensus that we need to address management of faecal wastes along the entire sanitation chain.</a:t>
            </a:r>
          </a:p>
          <a:p>
            <a:pPr marL="228600" indent="-228600">
              <a:buFont typeface="+mj-lt"/>
              <a:buAutoNum type="arabicPeriod"/>
            </a:pPr>
            <a:r>
              <a:rPr lang="en-GB" baseline="0" dirty="0" smtClean="0"/>
              <a:t>Last but not least the proposed global SDG indicator combines use of safely managed sanitation services and the presence of handwashing facilities with soap and water. This means that we will need to monitor handwashing much more systematically in future. Many countries already have data but we know that in many regions rates of handwashing are low.</a:t>
            </a:r>
          </a:p>
          <a:p>
            <a:pPr marL="228600" indent="-228600">
              <a:buFont typeface="+mj-lt"/>
              <a:buAutoNum type="arabicPeriod"/>
            </a:pPr>
            <a:r>
              <a:rPr lang="en-GB" b="1" baseline="0" dirty="0" smtClean="0"/>
              <a:t>So, every country has choices to make between  moving people beyond the bottom rung, and helping people who are already on the ladder, to move further up.  The mix of resource allocation and use of strategies will vary between countries, depending on their specific context.  It is the purpose of this meeting to provide an overview of the common frameworks and tools available to support countries on this journey.</a:t>
            </a:r>
          </a:p>
          <a:p>
            <a:endParaRPr lang="en-GB"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12</a:t>
            </a:fld>
            <a:endParaRPr lang="en-GB"/>
          </a:p>
        </p:txBody>
      </p:sp>
    </p:spTree>
    <p:extLst>
      <p:ext uri="{BB962C8B-B14F-4D97-AF65-F5344CB8AC3E}">
        <p14:creationId xmlns:p14="http://schemas.microsoft.com/office/powerpoint/2010/main" val="1929675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85BF989-5EA4-354C-88BC-97063FA8459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53272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14</a:t>
            </a:fld>
            <a:endParaRPr lang="en-GB"/>
          </a:p>
        </p:txBody>
      </p:sp>
    </p:spTree>
    <p:extLst>
      <p:ext uri="{BB962C8B-B14F-4D97-AF65-F5344CB8AC3E}">
        <p14:creationId xmlns:p14="http://schemas.microsoft.com/office/powerpoint/2010/main" val="1907457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First, the standard </a:t>
            </a:r>
            <a:r>
              <a:rPr lang="fr-CH" dirty="0" err="1" smtClean="0"/>
              <a:t>household</a:t>
            </a:r>
            <a:r>
              <a:rPr lang="fr-CH" dirty="0" smtClean="0"/>
              <a:t> </a:t>
            </a:r>
            <a:r>
              <a:rPr lang="fr-CH" dirty="0" err="1" smtClean="0"/>
              <a:t>surveys</a:t>
            </a:r>
            <a:r>
              <a:rPr lang="fr-CH" dirty="0" smtClean="0"/>
              <a:t> tell us </a:t>
            </a:r>
            <a:r>
              <a:rPr lang="fr-CH" dirty="0" err="1" smtClean="0"/>
              <a:t>that</a:t>
            </a:r>
            <a:r>
              <a:rPr lang="fr-CH" dirty="0" smtClean="0"/>
              <a:t> 83% of the population </a:t>
            </a:r>
            <a:r>
              <a:rPr lang="fr-CH" dirty="0" err="1" smtClean="0"/>
              <a:t>lives</a:t>
            </a:r>
            <a:r>
              <a:rPr lang="fr-CH" dirty="0" smtClean="0"/>
              <a:t> in a </a:t>
            </a:r>
            <a:r>
              <a:rPr lang="fr-CH" dirty="0" err="1" smtClean="0"/>
              <a:t>household</a:t>
            </a:r>
            <a:r>
              <a:rPr lang="fr-CH" dirty="0" smtClean="0"/>
              <a:t> </a:t>
            </a:r>
            <a:r>
              <a:rPr lang="fr-CH" dirty="0" err="1" smtClean="0"/>
              <a:t>that</a:t>
            </a:r>
            <a:r>
              <a:rPr lang="fr-CH" dirty="0" smtClean="0"/>
              <a:t> uses an </a:t>
            </a:r>
            <a:r>
              <a:rPr lang="fr-CH" dirty="0" err="1" smtClean="0"/>
              <a:t>improved</a:t>
            </a:r>
            <a:r>
              <a:rPr lang="fr-CH" dirty="0" smtClean="0"/>
              <a:t> </a:t>
            </a:r>
            <a:r>
              <a:rPr lang="fr-CH" dirty="0" err="1" smtClean="0"/>
              <a:t>sanitation</a:t>
            </a:r>
            <a:r>
              <a:rPr lang="fr-CH" dirty="0" smtClean="0"/>
              <a:t> </a:t>
            </a:r>
            <a:r>
              <a:rPr lang="fr-CH" dirty="0" err="1" smtClean="0"/>
              <a:t>facility</a:t>
            </a:r>
            <a:r>
              <a:rPr lang="fr-CH" dirty="0" smtClean="0"/>
              <a:t>. </a:t>
            </a:r>
          </a:p>
          <a:p>
            <a:pPr marL="228600" indent="-228600">
              <a:buFont typeface="+mj-lt"/>
              <a:buAutoNum type="arabicPeriod"/>
            </a:pPr>
            <a:r>
              <a:rPr lang="fr-CH" dirty="0" smtClean="0"/>
              <a:t>[CLICK] And of course</a:t>
            </a:r>
            <a:r>
              <a:rPr lang="fr-CH" baseline="0" dirty="0" smtClean="0"/>
              <a:t> the JMP </a:t>
            </a:r>
            <a:r>
              <a:rPr lang="fr-CH" baseline="0" dirty="0" err="1" smtClean="0"/>
              <a:t>doesn’t</a:t>
            </a:r>
            <a:r>
              <a:rPr lang="fr-CH" baseline="0" dirty="0" smtClean="0"/>
              <a:t> count </a:t>
            </a:r>
            <a:r>
              <a:rPr lang="fr-CH" dirty="0" err="1" smtClean="0"/>
              <a:t>shared</a:t>
            </a:r>
            <a:r>
              <a:rPr lang="fr-CH" dirty="0" smtClean="0"/>
              <a:t> </a:t>
            </a:r>
            <a:r>
              <a:rPr lang="fr-CH" dirty="0" err="1" smtClean="0"/>
              <a:t>facilities</a:t>
            </a:r>
            <a:r>
              <a:rPr lang="fr-CH" dirty="0" smtClean="0"/>
              <a:t>, and if </a:t>
            </a:r>
            <a:r>
              <a:rPr lang="fr-CH" dirty="0" err="1" smtClean="0"/>
              <a:t>we</a:t>
            </a:r>
            <a:r>
              <a:rPr lang="fr-CH" dirty="0" smtClean="0"/>
              <a:t> discount </a:t>
            </a:r>
            <a:r>
              <a:rPr lang="fr-CH" dirty="0" err="1" smtClean="0"/>
              <a:t>those</a:t>
            </a:r>
            <a:r>
              <a:rPr lang="fr-CH" dirty="0" smtClean="0"/>
              <a:t> </a:t>
            </a:r>
            <a:r>
              <a:rPr lang="fr-CH" dirty="0" err="1" smtClean="0"/>
              <a:t>we</a:t>
            </a:r>
            <a:r>
              <a:rPr lang="fr-CH" dirty="0" smtClean="0"/>
              <a:t> </a:t>
            </a:r>
            <a:r>
              <a:rPr lang="fr-CH" dirty="0" err="1" smtClean="0"/>
              <a:t>see</a:t>
            </a:r>
            <a:r>
              <a:rPr lang="fr-CH" dirty="0" smtClean="0"/>
              <a:t> 74% of the population </a:t>
            </a:r>
            <a:r>
              <a:rPr lang="fr-CH" dirty="0" err="1" smtClean="0"/>
              <a:t>using</a:t>
            </a:r>
            <a:r>
              <a:rPr lang="fr-CH" dirty="0" smtClean="0"/>
              <a:t> </a:t>
            </a:r>
            <a:r>
              <a:rPr lang="fr-CH" dirty="0" err="1" smtClean="0"/>
              <a:t>improved</a:t>
            </a:r>
            <a:r>
              <a:rPr lang="fr-CH" dirty="0" smtClean="0"/>
              <a:t> </a:t>
            </a:r>
            <a:r>
              <a:rPr lang="fr-CH" dirty="0" err="1" smtClean="0"/>
              <a:t>sanitation</a:t>
            </a:r>
            <a:r>
              <a:rPr lang="fr-CH" dirty="0" smtClean="0"/>
              <a:t>.</a:t>
            </a:r>
          </a:p>
          <a:p>
            <a:pPr marL="228600" indent="-228600">
              <a:buFont typeface="+mj-lt"/>
              <a:buAutoNum type="arabicPeriod"/>
            </a:pPr>
            <a:r>
              <a:rPr lang="fr-CH" dirty="0" smtClean="0"/>
              <a:t>[CLICK] </a:t>
            </a:r>
            <a:r>
              <a:rPr lang="fr-CH" dirty="0" err="1" smtClean="0"/>
              <a:t>From</a:t>
            </a:r>
            <a:r>
              <a:rPr lang="fr-CH" dirty="0" smtClean="0"/>
              <a:t> the </a:t>
            </a:r>
            <a:r>
              <a:rPr lang="fr-CH" dirty="0" err="1" smtClean="0"/>
              <a:t>famous</a:t>
            </a:r>
            <a:r>
              <a:rPr lang="fr-CH" dirty="0" smtClean="0"/>
              <a:t> </a:t>
            </a:r>
            <a:r>
              <a:rPr lang="fr-CH" dirty="0" smtClean="0"/>
              <a:t>‘</a:t>
            </a:r>
            <a:r>
              <a:rPr lang="fr-CH" dirty="0" err="1" smtClean="0"/>
              <a:t>shitflow</a:t>
            </a:r>
            <a:r>
              <a:rPr lang="fr-CH" dirty="0" smtClean="0"/>
              <a:t>’ </a:t>
            </a:r>
            <a:r>
              <a:rPr lang="fr-CH" dirty="0" err="1" smtClean="0"/>
              <a:t>diagram</a:t>
            </a:r>
            <a:r>
              <a:rPr lang="fr-CH" dirty="0" smtClean="0"/>
              <a:t> </a:t>
            </a:r>
            <a:r>
              <a:rPr lang="fr-CH" dirty="0" err="1" smtClean="0"/>
              <a:t>we</a:t>
            </a:r>
            <a:r>
              <a:rPr lang="fr-CH" dirty="0" smtClean="0"/>
              <a:t> have </a:t>
            </a:r>
            <a:r>
              <a:rPr lang="fr-CH" dirty="0" err="1" smtClean="0"/>
              <a:t>seen</a:t>
            </a:r>
            <a:r>
              <a:rPr lang="fr-CH" baseline="0" dirty="0" smtClean="0"/>
              <a:t> </a:t>
            </a:r>
            <a:r>
              <a:rPr lang="fr-CH" baseline="0" dirty="0" err="1" smtClean="0"/>
              <a:t>that</a:t>
            </a:r>
            <a:r>
              <a:rPr lang="fr-CH" baseline="0" dirty="0" smtClean="0"/>
              <a:t> in Country X </a:t>
            </a:r>
            <a:r>
              <a:rPr lang="fr-CH" baseline="0" dirty="0" err="1" smtClean="0"/>
              <a:t>while</a:t>
            </a:r>
            <a:r>
              <a:rPr lang="fr-CH" baseline="0" dirty="0" smtClean="0"/>
              <a:t> 62% of the population has </a:t>
            </a:r>
            <a:r>
              <a:rPr lang="fr-CH" baseline="0" dirty="0" err="1" smtClean="0"/>
              <a:t>sewer</a:t>
            </a:r>
            <a:r>
              <a:rPr lang="fr-CH" baseline="0" dirty="0" smtClean="0"/>
              <a:t> connections, </a:t>
            </a:r>
            <a:r>
              <a:rPr lang="fr-CH" baseline="0" dirty="0" err="1" smtClean="0"/>
              <a:t>less</a:t>
            </a:r>
            <a:r>
              <a:rPr lang="fr-CH" baseline="0" dirty="0" smtClean="0"/>
              <a:t> </a:t>
            </a:r>
            <a:r>
              <a:rPr lang="fr-CH" baseline="0" dirty="0" err="1" smtClean="0"/>
              <a:t>than</a:t>
            </a:r>
            <a:r>
              <a:rPr lang="fr-CH" baseline="0" dirty="0" smtClean="0"/>
              <a:t> </a:t>
            </a:r>
            <a:r>
              <a:rPr lang="fr-CH" baseline="0" dirty="0" err="1" smtClean="0"/>
              <a:t>half</a:t>
            </a:r>
            <a:r>
              <a:rPr lang="fr-CH" baseline="0" dirty="0" smtClean="0"/>
              <a:t> of the faecal </a:t>
            </a:r>
            <a:r>
              <a:rPr lang="fr-CH" baseline="0" dirty="0" err="1" smtClean="0"/>
              <a:t>sludge</a:t>
            </a:r>
            <a:r>
              <a:rPr lang="fr-CH" baseline="0" dirty="0" smtClean="0"/>
              <a:t> </a:t>
            </a:r>
            <a:r>
              <a:rPr lang="fr-CH" baseline="0" dirty="0" err="1" smtClean="0"/>
              <a:t>is</a:t>
            </a:r>
            <a:r>
              <a:rPr lang="fr-CH" baseline="0" dirty="0" smtClean="0"/>
              <a:t> </a:t>
            </a:r>
            <a:r>
              <a:rPr lang="fr-CH" baseline="0" dirty="0" err="1" smtClean="0"/>
              <a:t>actually</a:t>
            </a:r>
            <a:r>
              <a:rPr lang="fr-CH" baseline="0" dirty="0" smtClean="0"/>
              <a:t> </a:t>
            </a:r>
            <a:r>
              <a:rPr lang="fr-CH" baseline="0" dirty="0" err="1" smtClean="0"/>
              <a:t>treated</a:t>
            </a:r>
            <a:r>
              <a:rPr lang="fr-CH" baseline="0" dirty="0" smtClean="0"/>
              <a:t> (27%). </a:t>
            </a:r>
          </a:p>
          <a:p>
            <a:pPr marL="228600" indent="-228600">
              <a:buFont typeface="+mj-lt"/>
              <a:buAutoNum type="arabicPeriod"/>
            </a:pPr>
            <a:r>
              <a:rPr lang="fr-CH" dirty="0" smtClean="0"/>
              <a:t>[CLICK] </a:t>
            </a:r>
            <a:r>
              <a:rPr lang="fr-CH" dirty="0" err="1" smtClean="0"/>
              <a:t>Among</a:t>
            </a:r>
            <a:r>
              <a:rPr lang="fr-CH" baseline="0" dirty="0" smtClean="0"/>
              <a:t> </a:t>
            </a:r>
            <a:r>
              <a:rPr lang="fr-CH" baseline="0" dirty="0" err="1" smtClean="0"/>
              <a:t>t</a:t>
            </a:r>
            <a:r>
              <a:rPr lang="fr-CH" dirty="0" err="1" smtClean="0"/>
              <a:t>hose</a:t>
            </a:r>
            <a:r>
              <a:rPr lang="fr-CH" baseline="0" dirty="0" smtClean="0"/>
              <a:t> </a:t>
            </a:r>
            <a:r>
              <a:rPr lang="fr-CH" baseline="0" dirty="0" err="1" smtClean="0"/>
              <a:t>who</a:t>
            </a:r>
            <a:r>
              <a:rPr lang="fr-CH" baseline="0" dirty="0" smtClean="0"/>
              <a:t> use </a:t>
            </a:r>
            <a:r>
              <a:rPr lang="fr-CH" baseline="0" dirty="0" err="1" smtClean="0"/>
              <a:t>improved</a:t>
            </a:r>
            <a:r>
              <a:rPr lang="fr-CH" baseline="0" dirty="0" smtClean="0"/>
              <a:t> </a:t>
            </a:r>
            <a:r>
              <a:rPr lang="fr-CH" baseline="0" dirty="0" err="1" smtClean="0"/>
              <a:t>facilities</a:t>
            </a:r>
            <a:r>
              <a:rPr lang="fr-CH" baseline="0" dirty="0" smtClean="0"/>
              <a:t> </a:t>
            </a:r>
            <a:r>
              <a:rPr lang="fr-CH" baseline="0" dirty="0" err="1" smtClean="0"/>
              <a:t>which</a:t>
            </a:r>
            <a:r>
              <a:rPr lang="fr-CH" baseline="0" dirty="0" smtClean="0"/>
              <a:t> are not </a:t>
            </a:r>
            <a:r>
              <a:rPr lang="fr-CH" baseline="0" dirty="0" err="1" smtClean="0"/>
              <a:t>connected</a:t>
            </a:r>
            <a:r>
              <a:rPr lang="fr-CH" baseline="0" dirty="0" smtClean="0"/>
              <a:t> to a </a:t>
            </a:r>
            <a:r>
              <a:rPr lang="fr-CH" baseline="0" dirty="0" err="1" smtClean="0"/>
              <a:t>sewer</a:t>
            </a:r>
            <a:r>
              <a:rPr lang="fr-CH" baseline="0" dirty="0" smtClean="0"/>
              <a:t>, </a:t>
            </a:r>
            <a:r>
              <a:rPr lang="fr-CH" baseline="0" dirty="0" err="1" smtClean="0"/>
              <a:t>we</a:t>
            </a:r>
            <a:r>
              <a:rPr lang="fr-CH" baseline="0" dirty="0" smtClean="0"/>
              <a:t> know </a:t>
            </a:r>
            <a:r>
              <a:rPr lang="fr-CH" baseline="0" dirty="0" err="1" smtClean="0"/>
              <a:t>that</a:t>
            </a:r>
            <a:r>
              <a:rPr lang="fr-CH" baseline="0" dirty="0" smtClean="0"/>
              <a:t> 8% use </a:t>
            </a:r>
            <a:r>
              <a:rPr lang="fr-CH" baseline="0" dirty="0" err="1" smtClean="0"/>
              <a:t>septic</a:t>
            </a:r>
            <a:r>
              <a:rPr lang="fr-CH" baseline="0" dirty="0" smtClean="0"/>
              <a:t> tanks and 4% use </a:t>
            </a:r>
            <a:r>
              <a:rPr lang="fr-CH" baseline="0" dirty="0" err="1" smtClean="0"/>
              <a:t>pit</a:t>
            </a:r>
            <a:r>
              <a:rPr lang="fr-CH" baseline="0" dirty="0" smtClean="0"/>
              <a:t> latrines. Data shows </a:t>
            </a:r>
            <a:r>
              <a:rPr lang="fr-CH" baseline="0" dirty="0" err="1" smtClean="0"/>
              <a:t>that</a:t>
            </a:r>
            <a:r>
              <a:rPr lang="fr-CH" baseline="0" dirty="0" smtClean="0"/>
              <a:t> </a:t>
            </a:r>
            <a:r>
              <a:rPr lang="fr-CH" baseline="0" dirty="0" err="1" smtClean="0"/>
              <a:t>around</a:t>
            </a:r>
            <a:r>
              <a:rPr lang="fr-CH" baseline="0" dirty="0" smtClean="0"/>
              <a:t> </a:t>
            </a:r>
            <a:r>
              <a:rPr lang="fr-CH" baseline="0" dirty="0" err="1" smtClean="0"/>
              <a:t>half</a:t>
            </a:r>
            <a:r>
              <a:rPr lang="fr-CH" baseline="0" dirty="0" smtClean="0"/>
              <a:t> of </a:t>
            </a:r>
            <a:r>
              <a:rPr lang="fr-CH" baseline="0" dirty="0" err="1" smtClean="0"/>
              <a:t>these</a:t>
            </a:r>
            <a:r>
              <a:rPr lang="fr-CH" baseline="0" dirty="0" smtClean="0"/>
              <a:t> are </a:t>
            </a:r>
            <a:r>
              <a:rPr lang="fr-CH" baseline="0" dirty="0" err="1" smtClean="0"/>
              <a:t>are</a:t>
            </a:r>
            <a:r>
              <a:rPr lang="fr-CH" baseline="0" dirty="0" smtClean="0"/>
              <a:t> </a:t>
            </a:r>
            <a:r>
              <a:rPr lang="fr-CH" baseline="0" dirty="0" err="1" smtClean="0"/>
              <a:t>emptied</a:t>
            </a:r>
            <a:r>
              <a:rPr lang="fr-CH" baseline="0" dirty="0" smtClean="0"/>
              <a:t> and </a:t>
            </a:r>
            <a:r>
              <a:rPr lang="fr-CH" baseline="0" dirty="0" err="1" smtClean="0"/>
              <a:t>treated</a:t>
            </a:r>
            <a:r>
              <a:rPr lang="fr-CH" baseline="0" dirty="0" smtClean="0"/>
              <a:t> </a:t>
            </a:r>
            <a:r>
              <a:rPr lang="fr-CH" baseline="0" dirty="0" err="1" smtClean="0"/>
              <a:t>offsite</a:t>
            </a:r>
            <a:r>
              <a:rPr lang="fr-CH" baseline="0" dirty="0" smtClean="0"/>
              <a:t>.</a:t>
            </a:r>
          </a:p>
          <a:p>
            <a:pPr marL="228600" indent="-228600">
              <a:buFont typeface="+mj-lt"/>
              <a:buAutoNum type="arabicPeriod"/>
            </a:pPr>
            <a:r>
              <a:rPr lang="fr-CH" baseline="0" dirty="0" smtClean="0"/>
              <a:t>[CLICK] </a:t>
            </a:r>
            <a:r>
              <a:rPr lang="fr-CH" baseline="0" dirty="0" err="1" smtClean="0"/>
              <a:t>Let’s</a:t>
            </a:r>
            <a:r>
              <a:rPr lang="fr-CH" baseline="0" dirty="0" smtClean="0"/>
              <a:t> assume </a:t>
            </a:r>
            <a:r>
              <a:rPr lang="fr-CH" baseline="0" dirty="0" err="1" smtClean="0"/>
              <a:t>that</a:t>
            </a:r>
            <a:r>
              <a:rPr lang="fr-CH" baseline="0" dirty="0" smtClean="0"/>
              <a:t> the </a:t>
            </a:r>
            <a:r>
              <a:rPr lang="fr-CH" baseline="0" dirty="0" err="1" smtClean="0"/>
              <a:t>rest</a:t>
            </a:r>
            <a:r>
              <a:rPr lang="fr-CH" baseline="0" dirty="0" smtClean="0"/>
              <a:t> of the </a:t>
            </a:r>
            <a:r>
              <a:rPr lang="fr-CH" baseline="0" dirty="0" err="1" smtClean="0"/>
              <a:t>pit</a:t>
            </a:r>
            <a:r>
              <a:rPr lang="fr-CH" baseline="0" dirty="0" smtClean="0"/>
              <a:t> latrines are </a:t>
            </a:r>
            <a:r>
              <a:rPr lang="fr-CH" baseline="0" dirty="0" err="1" smtClean="0"/>
              <a:t>never</a:t>
            </a:r>
            <a:r>
              <a:rPr lang="fr-CH" baseline="0" dirty="0" smtClean="0"/>
              <a:t> </a:t>
            </a:r>
            <a:r>
              <a:rPr lang="fr-CH" baseline="0" dirty="0" err="1" smtClean="0"/>
              <a:t>emptied</a:t>
            </a:r>
            <a:r>
              <a:rPr lang="fr-CH" baseline="0" dirty="0" smtClean="0"/>
              <a:t> and </a:t>
            </a:r>
            <a:r>
              <a:rPr lang="fr-CH" baseline="0" dirty="0" err="1" smtClean="0"/>
              <a:t>can</a:t>
            </a:r>
            <a:r>
              <a:rPr lang="fr-CH" baseline="0" dirty="0" smtClean="0"/>
              <a:t> </a:t>
            </a:r>
            <a:r>
              <a:rPr lang="fr-CH" baseline="0" dirty="0" err="1" smtClean="0"/>
              <a:t>therefore</a:t>
            </a:r>
            <a:r>
              <a:rPr lang="fr-CH" baseline="0" dirty="0" smtClean="0"/>
              <a:t> </a:t>
            </a:r>
            <a:r>
              <a:rPr lang="fr-CH" baseline="0" dirty="0" err="1" smtClean="0"/>
              <a:t>be</a:t>
            </a:r>
            <a:r>
              <a:rPr lang="fr-CH" baseline="0" dirty="0" smtClean="0"/>
              <a:t> </a:t>
            </a:r>
            <a:r>
              <a:rPr lang="fr-CH" baseline="0" dirty="0" err="1" smtClean="0"/>
              <a:t>considered</a:t>
            </a:r>
            <a:r>
              <a:rPr lang="fr-CH" baseline="0" dirty="0" smtClean="0"/>
              <a:t> </a:t>
            </a:r>
            <a:r>
              <a:rPr lang="fr-CH" baseline="0" dirty="0" err="1" smtClean="0"/>
              <a:t>safe</a:t>
            </a:r>
            <a:r>
              <a:rPr lang="fr-CH" baseline="0" dirty="0" smtClean="0"/>
              <a:t> (2%) but </a:t>
            </a:r>
            <a:r>
              <a:rPr lang="fr-CH" baseline="0" dirty="0" err="1" smtClean="0"/>
              <a:t>that</a:t>
            </a:r>
            <a:r>
              <a:rPr lang="fr-CH" baseline="0" dirty="0" smtClean="0"/>
              <a:t> </a:t>
            </a:r>
            <a:r>
              <a:rPr lang="fr-CH" baseline="0" dirty="0" err="1" smtClean="0"/>
              <a:t>half</a:t>
            </a:r>
            <a:r>
              <a:rPr lang="fr-CH" baseline="0" dirty="0" smtClean="0"/>
              <a:t> the faecal </a:t>
            </a:r>
            <a:r>
              <a:rPr lang="fr-CH" baseline="0" dirty="0" err="1" smtClean="0"/>
              <a:t>wastes</a:t>
            </a:r>
            <a:r>
              <a:rPr lang="fr-CH" baseline="0" dirty="0" smtClean="0"/>
              <a:t> </a:t>
            </a:r>
            <a:r>
              <a:rPr lang="fr-CH" baseline="0" dirty="0" err="1" smtClean="0"/>
              <a:t>from</a:t>
            </a:r>
            <a:r>
              <a:rPr lang="fr-CH" baseline="0" dirty="0" smtClean="0"/>
              <a:t> </a:t>
            </a:r>
            <a:r>
              <a:rPr lang="fr-CH" baseline="0" dirty="0" err="1" smtClean="0"/>
              <a:t>septic</a:t>
            </a:r>
            <a:r>
              <a:rPr lang="fr-CH" baseline="0" dirty="0" smtClean="0"/>
              <a:t> tanks are </a:t>
            </a:r>
            <a:r>
              <a:rPr lang="fr-CH" baseline="0" dirty="0" err="1" smtClean="0"/>
              <a:t>unsafely</a:t>
            </a:r>
            <a:r>
              <a:rPr lang="fr-CH" baseline="0" dirty="0" smtClean="0"/>
              <a:t> </a:t>
            </a:r>
            <a:r>
              <a:rPr lang="fr-CH" baseline="0" dirty="0" err="1" smtClean="0"/>
              <a:t>discharged</a:t>
            </a:r>
            <a:r>
              <a:rPr lang="fr-CH" baseline="0" dirty="0" smtClean="0"/>
              <a:t> </a:t>
            </a:r>
            <a:r>
              <a:rPr lang="fr-CH" baseline="0" dirty="0" err="1" smtClean="0"/>
              <a:t>into</a:t>
            </a:r>
            <a:r>
              <a:rPr lang="fr-CH" baseline="0" dirty="0" smtClean="0"/>
              <a:t> the local </a:t>
            </a:r>
            <a:r>
              <a:rPr lang="fr-CH" baseline="0" dirty="0" err="1" smtClean="0"/>
              <a:t>environment</a:t>
            </a:r>
            <a:r>
              <a:rPr lang="fr-CH" baseline="0" dirty="0" smtClean="0"/>
              <a:t>.</a:t>
            </a:r>
          </a:p>
          <a:p>
            <a:pPr marL="228600" indent="-228600">
              <a:buFont typeface="+mj-lt"/>
              <a:buAutoNum type="arabicPeriod"/>
            </a:pPr>
            <a:r>
              <a:rPr lang="fr-CH" dirty="0" smtClean="0"/>
              <a:t>[CLICK] So </a:t>
            </a:r>
            <a:r>
              <a:rPr lang="fr-CH" dirty="0" err="1" smtClean="0"/>
              <a:t>that</a:t>
            </a:r>
            <a:r>
              <a:rPr lang="fr-CH" dirty="0" smtClean="0"/>
              <a:t> </a:t>
            </a:r>
            <a:r>
              <a:rPr lang="fr-CH" dirty="0" err="1" smtClean="0"/>
              <a:t>gives</a:t>
            </a:r>
            <a:r>
              <a:rPr lang="fr-CH" dirty="0" smtClean="0"/>
              <a:t> us a total of 35% </a:t>
            </a:r>
            <a:r>
              <a:rPr lang="fr-CH" dirty="0" err="1" smtClean="0"/>
              <a:t>safely</a:t>
            </a:r>
            <a:r>
              <a:rPr lang="fr-CH" dirty="0" smtClean="0"/>
              <a:t> </a:t>
            </a:r>
            <a:r>
              <a:rPr lang="fr-CH" dirty="0" err="1" smtClean="0"/>
              <a:t>managed</a:t>
            </a:r>
            <a:r>
              <a:rPr lang="fr-CH" dirty="0" smtClean="0"/>
              <a:t> </a:t>
            </a:r>
            <a:r>
              <a:rPr lang="fr-CH" dirty="0" err="1" smtClean="0"/>
              <a:t>sanitation</a:t>
            </a:r>
            <a:r>
              <a:rPr lang="fr-CH" dirty="0" smtClean="0"/>
              <a:t> services in Country Y</a:t>
            </a:r>
            <a:r>
              <a:rPr lang="fr-CH" baseline="0" dirty="0" smtClean="0"/>
              <a:t>. </a:t>
            </a:r>
          </a:p>
          <a:p>
            <a:endParaRPr lang="fr-CH" baseline="0" dirty="0" smtClean="0"/>
          </a:p>
          <a:p>
            <a:endParaRPr lang="en-GB"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15</a:t>
            </a:fld>
            <a:endParaRPr lang="en-GB"/>
          </a:p>
        </p:txBody>
      </p:sp>
    </p:spTree>
    <p:extLst>
      <p:ext uri="{BB962C8B-B14F-4D97-AF65-F5344CB8AC3E}">
        <p14:creationId xmlns:p14="http://schemas.microsoft.com/office/powerpoint/2010/main" val="724152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smtClean="0"/>
              <a:t>proposed indicator</a:t>
            </a:r>
            <a:r>
              <a:rPr lang="en-GB" baseline="0" dirty="0" smtClean="0"/>
              <a:t> for hygiene is the proportion of population </a:t>
            </a:r>
            <a:r>
              <a:rPr lang="en-GB" baseline="0" dirty="0" smtClean="0"/>
              <a:t>with handwashing facilities with soap and water at </a:t>
            </a:r>
            <a:r>
              <a:rPr lang="en-GB" baseline="0" dirty="0" smtClean="0"/>
              <a:t>home</a:t>
            </a:r>
          </a:p>
          <a:p>
            <a:endParaRPr lang="en-GB" baseline="0" dirty="0" smtClean="0"/>
          </a:p>
          <a:p>
            <a:r>
              <a:rPr lang="en-GB" baseline="0" dirty="0" smtClean="0"/>
              <a:t>This </a:t>
            </a:r>
            <a:r>
              <a:rPr lang="en-GB" baseline="0" dirty="0" smtClean="0"/>
              <a:t>can be </a:t>
            </a:r>
            <a:r>
              <a:rPr lang="en-GB" b="0" i="1" baseline="0" dirty="0" smtClean="0"/>
              <a:t>observed</a:t>
            </a:r>
            <a:r>
              <a:rPr lang="en-GB" baseline="0" dirty="0" smtClean="0"/>
              <a:t> in household </a:t>
            </a:r>
            <a:r>
              <a:rPr lang="en-GB" baseline="0" dirty="0" smtClean="0"/>
              <a:t>surveys and has been a standard question in MICS and DHS since 2009</a:t>
            </a:r>
            <a:endParaRPr lang="en-GB" baseline="0" dirty="0" smtClean="0"/>
          </a:p>
          <a:p>
            <a:endParaRPr lang="en-GB" baseline="0" dirty="0" smtClean="0"/>
          </a:p>
          <a:p>
            <a:r>
              <a:rPr lang="en-GB" baseline="0" dirty="0" smtClean="0"/>
              <a:t>The </a:t>
            </a:r>
            <a:r>
              <a:rPr lang="en-GB" baseline="0" dirty="0" smtClean="0"/>
              <a:t>data collected so far for over fifty countries show great variation between regions and many countries with extremely low levels</a:t>
            </a:r>
            <a:endParaRPr lang="en-GB" dirty="0"/>
          </a:p>
        </p:txBody>
      </p:sp>
      <p:sp>
        <p:nvSpPr>
          <p:cNvPr id="4" name="Slide Number Placeholder 3"/>
          <p:cNvSpPr>
            <a:spLocks noGrp="1"/>
          </p:cNvSpPr>
          <p:nvPr>
            <p:ph type="sldNum" sz="quarter" idx="10"/>
          </p:nvPr>
        </p:nvSpPr>
        <p:spPr/>
        <p:txBody>
          <a:bodyPr/>
          <a:lstStyle/>
          <a:p>
            <a:fld id="{BEAD1E1D-F3C6-4739-82E9-8FE215B81994}" type="slidenum">
              <a:rPr lang="en-GB" smtClean="0"/>
              <a:t>16</a:t>
            </a:fld>
            <a:endParaRPr lang="en-GB"/>
          </a:p>
        </p:txBody>
      </p:sp>
    </p:spTree>
    <p:extLst>
      <p:ext uri="{BB962C8B-B14F-4D97-AF65-F5344CB8AC3E}">
        <p14:creationId xmlns:p14="http://schemas.microsoft.com/office/powerpoint/2010/main" val="216255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AD1E1D-F3C6-4739-82E9-8FE215B81994}" type="slidenum">
              <a:rPr lang="en-GB" smtClean="0"/>
              <a:t>17</a:t>
            </a:fld>
            <a:endParaRPr lang="en-GB"/>
          </a:p>
        </p:txBody>
      </p:sp>
    </p:spTree>
    <p:extLst>
      <p:ext uri="{BB962C8B-B14F-4D97-AF65-F5344CB8AC3E}">
        <p14:creationId xmlns:p14="http://schemas.microsoft.com/office/powerpoint/2010/main" val="1802515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mtClean="0"/>
          </a:p>
        </p:txBody>
      </p:sp>
      <p:sp>
        <p:nvSpPr>
          <p:cNvPr id="4" name="Slide Number Placeholder 3"/>
          <p:cNvSpPr>
            <a:spLocks noGrp="1"/>
          </p:cNvSpPr>
          <p:nvPr>
            <p:ph type="sldNum" sz="quarter" idx="10"/>
          </p:nvPr>
        </p:nvSpPr>
        <p:spPr/>
        <p:txBody>
          <a:bodyPr/>
          <a:lstStyle/>
          <a:p>
            <a:fld id="{BEAD1E1D-F3C6-4739-82E9-8FE215B81994}" type="slidenum">
              <a:rPr lang="en-GB" smtClean="0"/>
              <a:t>19</a:t>
            </a:fld>
            <a:endParaRPr lang="en-GB"/>
          </a:p>
        </p:txBody>
      </p:sp>
    </p:spTree>
    <p:extLst>
      <p:ext uri="{BB962C8B-B14F-4D97-AF65-F5344CB8AC3E}">
        <p14:creationId xmlns:p14="http://schemas.microsoft.com/office/powerpoint/2010/main" val="1399797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smtClean="0"/>
          </a:p>
        </p:txBody>
      </p:sp>
      <p:sp>
        <p:nvSpPr>
          <p:cNvPr id="4" name="Slide Number Placeholder 3"/>
          <p:cNvSpPr>
            <a:spLocks noGrp="1"/>
          </p:cNvSpPr>
          <p:nvPr>
            <p:ph type="sldNum" sz="quarter" idx="10"/>
          </p:nvPr>
        </p:nvSpPr>
        <p:spPr/>
        <p:txBody>
          <a:bodyPr/>
          <a:lstStyle/>
          <a:p>
            <a:fld id="{BEAD1E1D-F3C6-4739-82E9-8FE215B81994}" type="slidenum">
              <a:rPr lang="en-GB" smtClean="0"/>
              <a:t>21</a:t>
            </a:fld>
            <a:endParaRPr lang="en-GB"/>
          </a:p>
        </p:txBody>
      </p:sp>
    </p:spTree>
    <p:extLst>
      <p:ext uri="{BB962C8B-B14F-4D97-AF65-F5344CB8AC3E}">
        <p14:creationId xmlns:p14="http://schemas.microsoft.com/office/powerpoint/2010/main" val="2523054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F77F511A-79A3-4639-B08A-00D57CB89262}" type="slidenum">
              <a:rPr lang="en-US" smtClean="0"/>
              <a:pPr>
                <a:defRPr/>
              </a:pPr>
              <a:t>22</a:t>
            </a:fld>
            <a:endParaRPr lang="en-US" dirty="0"/>
          </a:p>
        </p:txBody>
      </p:sp>
    </p:spTree>
    <p:extLst>
      <p:ext uri="{BB962C8B-B14F-4D97-AF65-F5344CB8AC3E}">
        <p14:creationId xmlns:p14="http://schemas.microsoft.com/office/powerpoint/2010/main" val="32365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a:r>
              <a:rPr lang="fr-CH" dirty="0" err="1" smtClean="0"/>
              <a:t>Member</a:t>
            </a:r>
            <a:r>
              <a:rPr lang="fr-CH" dirty="0" smtClean="0"/>
              <a:t> states </a:t>
            </a:r>
            <a:r>
              <a:rPr lang="fr-CH" dirty="0" err="1" smtClean="0"/>
              <a:t>decided</a:t>
            </a:r>
            <a:r>
              <a:rPr lang="fr-CH" dirty="0" smtClean="0"/>
              <a:t> on a single SDG goal for water and </a:t>
            </a:r>
            <a:r>
              <a:rPr lang="fr-CH" dirty="0" err="1" smtClean="0"/>
              <a:t>sanitation</a:t>
            </a:r>
            <a:r>
              <a:rPr lang="fr-CH" dirty="0" smtClean="0"/>
              <a:t>, </a:t>
            </a:r>
            <a:r>
              <a:rPr lang="fr-CH" dirty="0" err="1" smtClean="0"/>
              <a:t>that</a:t>
            </a:r>
            <a:r>
              <a:rPr lang="fr-CH" dirty="0" smtClean="0"/>
              <a:t> looks at the </a:t>
            </a:r>
            <a:r>
              <a:rPr lang="fr-CH" dirty="0" err="1" smtClean="0"/>
              <a:t>entire</a:t>
            </a:r>
            <a:r>
              <a:rPr lang="fr-CH" dirty="0" smtClean="0"/>
              <a:t> water cycle </a:t>
            </a:r>
            <a:r>
              <a:rPr lang="fr-CH" dirty="0" err="1" smtClean="0"/>
              <a:t>from</a:t>
            </a:r>
            <a:r>
              <a:rPr lang="fr-CH" dirty="0" smtClean="0"/>
              <a:t> the </a:t>
            </a:r>
            <a:r>
              <a:rPr lang="fr-CH" dirty="0" err="1" smtClean="0"/>
              <a:t>resource</a:t>
            </a:r>
            <a:r>
              <a:rPr lang="fr-CH" baseline="0" dirty="0" smtClean="0"/>
              <a:t>, to services, and back to the </a:t>
            </a:r>
            <a:r>
              <a:rPr lang="fr-CH" baseline="0" dirty="0" err="1" smtClean="0"/>
              <a:t>resource</a:t>
            </a:r>
            <a:r>
              <a:rPr lang="fr-CH" baseline="0" dirty="0" smtClean="0"/>
              <a:t>.  The </a:t>
            </a:r>
            <a:r>
              <a:rPr lang="fr-CH" baseline="0" dirty="0" err="1" smtClean="0"/>
              <a:t>decision</a:t>
            </a:r>
            <a:r>
              <a:rPr lang="fr-CH" baseline="0" dirty="0" smtClean="0"/>
              <a:t> of </a:t>
            </a:r>
            <a:r>
              <a:rPr lang="fr-CH" baseline="0" dirty="0" err="1" smtClean="0"/>
              <a:t>member</a:t>
            </a:r>
            <a:r>
              <a:rPr lang="fr-CH" baseline="0" dirty="0" smtClean="0"/>
              <a:t> states </a:t>
            </a:r>
            <a:r>
              <a:rPr lang="fr-CH" baseline="0" dirty="0" err="1" smtClean="0"/>
              <a:t>is</a:t>
            </a:r>
            <a:r>
              <a:rPr lang="fr-CH" baseline="0" dirty="0" smtClean="0"/>
              <a:t> </a:t>
            </a:r>
            <a:r>
              <a:rPr lang="fr-CH" baseline="0" dirty="0" err="1" smtClean="0"/>
              <a:t>informed</a:t>
            </a:r>
            <a:r>
              <a:rPr lang="fr-CH" baseline="0" dirty="0" smtClean="0"/>
              <a:t> by the </a:t>
            </a:r>
            <a:r>
              <a:rPr lang="fr-CH" baseline="0" dirty="0" err="1" smtClean="0"/>
              <a:t>fact</a:t>
            </a:r>
            <a:r>
              <a:rPr lang="fr-CH" baseline="0" dirty="0" smtClean="0"/>
              <a:t> </a:t>
            </a:r>
            <a:r>
              <a:rPr lang="fr-CH" baseline="0" dirty="0" err="1" smtClean="0"/>
              <a:t>that</a:t>
            </a:r>
            <a:r>
              <a:rPr lang="fr-CH" baseline="0" dirty="0" smtClean="0"/>
              <a:t> all aspects of water </a:t>
            </a:r>
            <a:r>
              <a:rPr lang="fr-CH" baseline="0" dirty="0" err="1" smtClean="0"/>
              <a:t>touch</a:t>
            </a:r>
            <a:r>
              <a:rPr lang="fr-CH" baseline="0" dirty="0" smtClean="0"/>
              <a:t> on </a:t>
            </a:r>
            <a:r>
              <a:rPr lang="fr-CH" baseline="0" dirty="0" err="1" smtClean="0"/>
              <a:t>human</a:t>
            </a:r>
            <a:r>
              <a:rPr lang="fr-CH" baseline="0" dirty="0" smtClean="0"/>
              <a:t> </a:t>
            </a:r>
            <a:r>
              <a:rPr lang="fr-CH" baseline="0" dirty="0" err="1" smtClean="0"/>
              <a:t>development</a:t>
            </a:r>
            <a:r>
              <a:rPr lang="fr-CH" baseline="0" dirty="0" smtClean="0"/>
              <a:t>, and none </a:t>
            </a:r>
            <a:r>
              <a:rPr lang="fr-CH" baseline="0" dirty="0" err="1" smtClean="0"/>
              <a:t>should</a:t>
            </a:r>
            <a:r>
              <a:rPr lang="fr-CH" baseline="0" dirty="0" smtClean="0"/>
              <a:t> </a:t>
            </a:r>
            <a:r>
              <a:rPr lang="fr-CH" baseline="0" dirty="0" err="1" smtClean="0"/>
              <a:t>be</a:t>
            </a:r>
            <a:r>
              <a:rPr lang="fr-CH" baseline="0" dirty="0" smtClean="0"/>
              <a:t> </a:t>
            </a:r>
            <a:r>
              <a:rPr lang="fr-CH" baseline="0" dirty="0" err="1" smtClean="0"/>
              <a:t>looked</a:t>
            </a:r>
            <a:r>
              <a:rPr lang="fr-CH" baseline="0" dirty="0" smtClean="0"/>
              <a:t> at in </a:t>
            </a:r>
            <a:r>
              <a:rPr lang="fr-CH" baseline="0" dirty="0" err="1" smtClean="0"/>
              <a:t>complete</a:t>
            </a:r>
            <a:r>
              <a:rPr lang="fr-CH" baseline="0" dirty="0" smtClean="0"/>
              <a:t> isolation.  Total of 8 </a:t>
            </a:r>
            <a:r>
              <a:rPr lang="fr-CH" baseline="0" dirty="0" err="1" smtClean="0"/>
              <a:t>targets</a:t>
            </a:r>
            <a:r>
              <a:rPr lang="fr-CH" baseline="0" dirty="0" smtClean="0"/>
              <a:t> and 11 </a:t>
            </a:r>
            <a:r>
              <a:rPr lang="fr-CH" baseline="0" dirty="0" err="1" smtClean="0"/>
              <a:t>indicators</a:t>
            </a:r>
            <a:r>
              <a:rPr lang="fr-CH" baseline="0" dirty="0" smtClean="0"/>
              <a:t> </a:t>
            </a:r>
            <a:r>
              <a:rPr lang="fr-CH" baseline="0" dirty="0" err="1" smtClean="0"/>
              <a:t>under</a:t>
            </a:r>
            <a:r>
              <a:rPr lang="fr-CH" baseline="0" dirty="0" smtClean="0"/>
              <a:t> SDG 6. </a:t>
            </a:r>
            <a:r>
              <a:rPr lang="fr-CH" baseline="0" dirty="0" err="1" smtClean="0"/>
              <a:t>Bearing</a:t>
            </a:r>
            <a:r>
              <a:rPr lang="fr-CH" baseline="0" dirty="0" smtClean="0"/>
              <a:t> </a:t>
            </a:r>
            <a:r>
              <a:rPr lang="fr-CH" baseline="0" dirty="0" err="1" smtClean="0"/>
              <a:t>this</a:t>
            </a:r>
            <a:r>
              <a:rPr lang="fr-CH" baseline="0" dirty="0" smtClean="0"/>
              <a:t> in </a:t>
            </a:r>
            <a:r>
              <a:rPr lang="fr-CH" baseline="0" dirty="0" err="1" smtClean="0"/>
              <a:t>mind</a:t>
            </a:r>
            <a:r>
              <a:rPr lang="fr-CH" baseline="0" dirty="0" smtClean="0"/>
              <a:t>, </a:t>
            </a:r>
            <a:r>
              <a:rPr lang="fr-CH" baseline="0" dirty="0" err="1" smtClean="0"/>
              <a:t>we</a:t>
            </a:r>
            <a:r>
              <a:rPr lang="fr-CH" baseline="0" dirty="0" smtClean="0"/>
              <a:t> </a:t>
            </a:r>
            <a:r>
              <a:rPr lang="fr-CH" baseline="0" dirty="0" err="1" smtClean="0"/>
              <a:t>will</a:t>
            </a:r>
            <a:r>
              <a:rPr lang="fr-CH" baseline="0" dirty="0" smtClean="0"/>
              <a:t> </a:t>
            </a:r>
            <a:r>
              <a:rPr lang="fr-CH" baseline="0" dirty="0" err="1" smtClean="0"/>
              <a:t>now</a:t>
            </a:r>
            <a:r>
              <a:rPr lang="fr-CH" baseline="0" dirty="0" smtClean="0"/>
              <a:t> focus </a:t>
            </a:r>
            <a:r>
              <a:rPr lang="fr-CH" baseline="0" dirty="0" err="1" smtClean="0"/>
              <a:t>closer</a:t>
            </a:r>
            <a:r>
              <a:rPr lang="fr-CH" baseline="0" dirty="0" smtClean="0"/>
              <a:t> on </a:t>
            </a:r>
            <a:r>
              <a:rPr lang="fr-CH" baseline="0" dirty="0" err="1" smtClean="0"/>
              <a:t>targets</a:t>
            </a:r>
            <a:r>
              <a:rPr lang="fr-CH" baseline="0" dirty="0" smtClean="0"/>
              <a:t> 6.1 and 6.2…</a:t>
            </a:r>
            <a:r>
              <a:rPr lang="fr-CH" baseline="0" dirty="0" err="1" smtClean="0"/>
              <a:t>those</a:t>
            </a:r>
            <a:r>
              <a:rPr lang="fr-CH" baseline="0" dirty="0" smtClean="0"/>
              <a:t> </a:t>
            </a:r>
            <a:r>
              <a:rPr lang="fr-CH" baseline="0" dirty="0" err="1" smtClean="0"/>
              <a:t>relating</a:t>
            </a:r>
            <a:r>
              <a:rPr lang="fr-CH" baseline="0" dirty="0" smtClean="0"/>
              <a:t> </a:t>
            </a:r>
            <a:r>
              <a:rPr lang="fr-CH" baseline="0" dirty="0" err="1" smtClean="0"/>
              <a:t>closest</a:t>
            </a:r>
            <a:r>
              <a:rPr lang="fr-CH" baseline="0" dirty="0" smtClean="0"/>
              <a:t> to the </a:t>
            </a:r>
            <a:r>
              <a:rPr lang="fr-CH" baseline="0" dirty="0" err="1" smtClean="0"/>
              <a:t>delivery</a:t>
            </a:r>
            <a:r>
              <a:rPr lang="fr-CH" baseline="0" dirty="0" smtClean="0"/>
              <a:t> of services and </a:t>
            </a:r>
            <a:r>
              <a:rPr lang="fr-CH" baseline="0" dirty="0" err="1" smtClean="0"/>
              <a:t>behaviour</a:t>
            </a:r>
            <a:r>
              <a:rPr lang="fr-CH" baseline="0" dirty="0" smtClean="0"/>
              <a:t> change.</a:t>
            </a:r>
            <a:endParaRPr lang="en-GB" dirty="0"/>
          </a:p>
        </p:txBody>
      </p:sp>
      <p:sp>
        <p:nvSpPr>
          <p:cNvPr id="4" name="Header Placeholder 3"/>
          <p:cNvSpPr>
            <a:spLocks noGrp="1"/>
          </p:cNvSpPr>
          <p:nvPr>
            <p:ph type="hdr" sz="quarter" idx="10"/>
          </p:nvPr>
        </p:nvSpPr>
        <p:spPr/>
        <p:txBody>
          <a:bodyPr/>
          <a:lstStyle/>
          <a:p>
            <a:r>
              <a:rPr lang="en-GB" smtClean="0"/>
              <a:t>World Health Organization</a:t>
            </a:r>
            <a:endParaRPr lang="en-GB"/>
          </a:p>
        </p:txBody>
      </p:sp>
      <p:sp>
        <p:nvSpPr>
          <p:cNvPr id="5" name="Date Placeholder 4"/>
          <p:cNvSpPr>
            <a:spLocks noGrp="1"/>
          </p:cNvSpPr>
          <p:nvPr>
            <p:ph type="dt" idx="11"/>
          </p:nvPr>
        </p:nvSpPr>
        <p:spPr/>
        <p:txBody>
          <a:bodyPr/>
          <a:lstStyle/>
          <a:p>
            <a:fld id="{BC38FCEF-1D95-4FCA-9659-0FB97D06711B}" type="datetime3">
              <a:rPr lang="en-GB" smtClean="0"/>
              <a:pPr/>
              <a:t>17 March, 2016</a:t>
            </a:fld>
            <a:endParaRPr lang="en-GB"/>
          </a:p>
        </p:txBody>
      </p:sp>
      <p:sp>
        <p:nvSpPr>
          <p:cNvPr id="6" name="Slide Number Placeholder 5"/>
          <p:cNvSpPr>
            <a:spLocks noGrp="1"/>
          </p:cNvSpPr>
          <p:nvPr>
            <p:ph type="sldNum" sz="quarter" idx="12"/>
          </p:nvPr>
        </p:nvSpPr>
        <p:spPr/>
        <p:txBody>
          <a:bodyPr/>
          <a:lstStyle/>
          <a:p>
            <a:fld id="{93E10849-8DC7-461C-91A3-5418A6F2A70F}" type="slidenum">
              <a:rPr lang="en-GB" smtClean="0"/>
              <a:pPr/>
              <a:t>3</a:t>
            </a:fld>
            <a:endParaRPr lang="en-GB"/>
          </a:p>
        </p:txBody>
      </p:sp>
    </p:spTree>
    <p:extLst>
      <p:ext uri="{BB962C8B-B14F-4D97-AF65-F5344CB8AC3E}">
        <p14:creationId xmlns:p14="http://schemas.microsoft.com/office/powerpoint/2010/main" val="74787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AD1E1D-F3C6-4739-82E9-8FE215B81994}" type="slidenum">
              <a:rPr lang="en-GB" smtClean="0"/>
              <a:t>4</a:t>
            </a:fld>
            <a:endParaRPr lang="en-GB"/>
          </a:p>
        </p:txBody>
      </p:sp>
    </p:spTree>
    <p:extLst>
      <p:ext uri="{BB962C8B-B14F-4D97-AF65-F5344CB8AC3E}">
        <p14:creationId xmlns:p14="http://schemas.microsoft.com/office/powerpoint/2010/main" val="123990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AD1E1D-F3C6-4739-82E9-8FE215B81994}" type="slidenum">
              <a:rPr lang="en-GB" smtClean="0"/>
              <a:t>5</a:t>
            </a:fld>
            <a:endParaRPr lang="en-GB"/>
          </a:p>
        </p:txBody>
      </p:sp>
    </p:spTree>
    <p:extLst>
      <p:ext uri="{BB962C8B-B14F-4D97-AF65-F5344CB8AC3E}">
        <p14:creationId xmlns:p14="http://schemas.microsoft.com/office/powerpoint/2010/main" val="858318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kern="1200" dirty="0" smtClean="0">
                <a:solidFill>
                  <a:schemeClr val="tx1"/>
                </a:solidFill>
                <a:effectLst/>
                <a:latin typeface="+mn-lt"/>
                <a:ea typeface="ＭＳ Ｐゴシック" charset="0"/>
                <a:cs typeface="+mn-cs"/>
              </a:rPr>
              <a:t>The</a:t>
            </a:r>
            <a:r>
              <a:rPr lang="en-US" sz="1200" kern="1200" baseline="0" dirty="0" smtClean="0">
                <a:solidFill>
                  <a:schemeClr val="tx1"/>
                </a:solidFill>
                <a:effectLst/>
                <a:latin typeface="+mn-lt"/>
                <a:ea typeface="ＭＳ Ｐゴシック" charset="0"/>
                <a:cs typeface="+mn-cs"/>
              </a:rPr>
              <a:t> </a:t>
            </a:r>
            <a:r>
              <a:rPr lang="en-US" sz="1200" kern="1200" dirty="0" smtClean="0">
                <a:solidFill>
                  <a:schemeClr val="tx1"/>
                </a:solidFill>
                <a:effectLst/>
                <a:latin typeface="+mn-lt"/>
                <a:ea typeface="ＭＳ Ｐゴシック" charset="0"/>
                <a:cs typeface="+mn-cs"/>
              </a:rPr>
              <a:t>SDGs include a goal on water and sanitation with </a:t>
            </a:r>
            <a:r>
              <a:rPr lang="en-US" sz="1200" b="1" kern="1200" baseline="0" dirty="0" smtClean="0">
                <a:solidFill>
                  <a:schemeClr val="tx1"/>
                </a:solidFill>
                <a:effectLst/>
                <a:latin typeface="+mn-lt"/>
                <a:ea typeface="ＭＳ Ｐゴシック" charset="0"/>
                <a:cs typeface="+mn-cs"/>
              </a:rPr>
              <a:t>ambitious targets </a:t>
            </a:r>
            <a:r>
              <a:rPr lang="en-US" sz="1200" kern="1200" baseline="0" dirty="0" smtClean="0">
                <a:solidFill>
                  <a:schemeClr val="tx1"/>
                </a:solidFill>
                <a:effectLst/>
                <a:latin typeface="+mn-lt"/>
                <a:ea typeface="ＭＳ Ｐゴシック" charset="0"/>
                <a:cs typeface="+mn-cs"/>
              </a:rPr>
              <a:t>for universal access to drinking water, sanitation and hygiene by 2030. </a:t>
            </a:r>
            <a:r>
              <a:rPr lang="en-US" sz="1200" b="1" kern="1200" baseline="0" dirty="0" smtClean="0">
                <a:solidFill>
                  <a:schemeClr val="tx1"/>
                </a:solidFill>
                <a:effectLst/>
                <a:latin typeface="+mn-lt"/>
                <a:ea typeface="ＭＳ Ｐゴシック" charset="0"/>
                <a:cs typeface="+mn-cs"/>
              </a:rPr>
              <a:t>This calls for a step change in current rates of progress</a:t>
            </a:r>
            <a:r>
              <a:rPr lang="en-US" sz="1200" kern="1200" baseline="0" dirty="0" smtClean="0">
                <a:solidFill>
                  <a:schemeClr val="tx1"/>
                </a:solidFill>
                <a:effectLst/>
                <a:latin typeface="+mn-lt"/>
                <a:ea typeface="ＭＳ Ｐゴシック" charset="0"/>
                <a:cs typeface="+mn-cs"/>
              </a:rPr>
              <a:t> as part of a wider effort to ‘end poverty in all it’s forms’ by 2030.</a:t>
            </a:r>
          </a:p>
          <a:p>
            <a:pPr marL="228600" indent="-228600">
              <a:buFont typeface="+mj-lt"/>
              <a:buAutoNum type="arabicPeriod"/>
            </a:pPr>
            <a:r>
              <a:rPr lang="en-US" sz="1200" kern="1200" baseline="0" dirty="0" smtClean="0">
                <a:solidFill>
                  <a:schemeClr val="tx1"/>
                </a:solidFill>
                <a:effectLst/>
                <a:latin typeface="+mn-lt"/>
                <a:ea typeface="ＭＳ Ｐゴシック" charset="0"/>
                <a:cs typeface="+mn-cs"/>
              </a:rPr>
              <a:t>SDG targets were carefully negotiated by member states using </a:t>
            </a:r>
            <a:r>
              <a:rPr lang="en-US" sz="1200" b="1" kern="1200" baseline="0" dirty="0" smtClean="0">
                <a:solidFill>
                  <a:schemeClr val="tx1"/>
                </a:solidFill>
                <a:effectLst/>
                <a:latin typeface="+mn-lt"/>
                <a:ea typeface="ＭＳ Ｐゴシック" charset="0"/>
                <a:cs typeface="+mn-cs"/>
              </a:rPr>
              <a:t>very specific language </a:t>
            </a:r>
            <a:r>
              <a:rPr lang="en-US" sz="1200" kern="1200" baseline="0" dirty="0" smtClean="0">
                <a:solidFill>
                  <a:schemeClr val="tx1"/>
                </a:solidFill>
                <a:effectLst/>
                <a:latin typeface="+mn-lt"/>
                <a:ea typeface="ＭＳ Ｐゴシック" charset="0"/>
                <a:cs typeface="+mn-cs"/>
              </a:rPr>
              <a:t>(universal, safe and affordable drinking water for all, adequate and equitable sanitation and hygiene for all) with special emphasis on ending open defecation, needs of women and girls and those in vulnerable situations</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sz="1200" kern="1200" baseline="0" dirty="0" smtClean="0">
                <a:solidFill>
                  <a:schemeClr val="tx1"/>
                </a:solidFill>
                <a:effectLst/>
                <a:latin typeface="+mn-lt"/>
                <a:ea typeface="ＭＳ Ｐゴシック" charset="0"/>
                <a:cs typeface="+mn-cs"/>
              </a:rPr>
              <a:t>These targets have been agreed by all countries and are applicable to all countries (low, middle and high income). Individual countries are expected to use them as a reference when developing their own national targets</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fr-CH" dirty="0" smtClean="0"/>
              <a:t>How do </a:t>
            </a:r>
            <a:r>
              <a:rPr lang="fr-CH" dirty="0" err="1" smtClean="0"/>
              <a:t>we</a:t>
            </a:r>
            <a:r>
              <a:rPr lang="fr-CH" dirty="0" smtClean="0"/>
              <a:t> </a:t>
            </a:r>
            <a:r>
              <a:rPr lang="fr-CH" dirty="0" err="1" smtClean="0"/>
              <a:t>make</a:t>
            </a:r>
            <a:r>
              <a:rPr lang="fr-CH" dirty="0" smtClean="0"/>
              <a:t> sure </a:t>
            </a:r>
            <a:r>
              <a:rPr lang="fr-CH" dirty="0" err="1" smtClean="0"/>
              <a:t>we</a:t>
            </a:r>
            <a:r>
              <a:rPr lang="fr-CH" dirty="0" smtClean="0"/>
              <a:t> capture </a:t>
            </a:r>
            <a:r>
              <a:rPr lang="fr-CH" dirty="0" err="1" smtClean="0"/>
              <a:t>these</a:t>
            </a:r>
            <a:r>
              <a:rPr lang="fr-CH" dirty="0" smtClean="0"/>
              <a:t> multiple dimensions of «</a:t>
            </a:r>
            <a:r>
              <a:rPr lang="fr-CH" dirty="0" err="1" smtClean="0"/>
              <a:t>access</a:t>
            </a:r>
            <a:r>
              <a:rPr lang="fr-CH" dirty="0" smtClean="0"/>
              <a:t>» </a:t>
            </a:r>
            <a:r>
              <a:rPr lang="fr-CH" dirty="0" err="1" smtClean="0"/>
              <a:t>without</a:t>
            </a:r>
            <a:r>
              <a:rPr lang="fr-CH" dirty="0" smtClean="0"/>
              <a:t> </a:t>
            </a:r>
            <a:r>
              <a:rPr lang="fr-CH" dirty="0" err="1" smtClean="0"/>
              <a:t>losing</a:t>
            </a:r>
            <a:r>
              <a:rPr lang="fr-CH" dirty="0" smtClean="0"/>
              <a:t> </a:t>
            </a:r>
            <a:r>
              <a:rPr lang="fr-CH" dirty="0" err="1" smtClean="0"/>
              <a:t>conceptual</a:t>
            </a:r>
            <a:r>
              <a:rPr lang="fr-CH" dirty="0" smtClean="0"/>
              <a:t> </a:t>
            </a:r>
            <a:r>
              <a:rPr lang="fr-CH" dirty="0" err="1" smtClean="0"/>
              <a:t>clarity</a:t>
            </a:r>
            <a:r>
              <a:rPr lang="fr-CH" dirty="0" smtClean="0"/>
              <a:t> and </a:t>
            </a:r>
            <a:r>
              <a:rPr lang="fr-CH" dirty="0" err="1" smtClean="0"/>
              <a:t>rigour</a:t>
            </a:r>
            <a:r>
              <a:rPr lang="fr-CH" baseline="0" dirty="0" smtClean="0"/>
              <a:t> in </a:t>
            </a:r>
            <a:r>
              <a:rPr lang="fr-CH" baseline="0" dirty="0" err="1" smtClean="0"/>
              <a:t>measurement</a:t>
            </a:r>
            <a:r>
              <a:rPr lang="fr-CH" baseline="0" dirty="0" smtClean="0"/>
              <a:t> and monitoring?</a:t>
            </a:r>
            <a:endParaRPr lang="en-GB" dirty="0"/>
          </a:p>
        </p:txBody>
      </p:sp>
      <p:sp>
        <p:nvSpPr>
          <p:cNvPr id="4" name="Header Placeholder 3"/>
          <p:cNvSpPr>
            <a:spLocks noGrp="1"/>
          </p:cNvSpPr>
          <p:nvPr>
            <p:ph type="hdr" sz="quarter" idx="10"/>
          </p:nvPr>
        </p:nvSpPr>
        <p:spPr/>
        <p:txBody>
          <a:bodyPr/>
          <a:lstStyle/>
          <a:p>
            <a:r>
              <a:rPr lang="en-GB" smtClean="0"/>
              <a:t>World Health Organization</a:t>
            </a:r>
            <a:endParaRPr lang="en-GB"/>
          </a:p>
        </p:txBody>
      </p:sp>
      <p:sp>
        <p:nvSpPr>
          <p:cNvPr id="5" name="Date Placeholder 4"/>
          <p:cNvSpPr>
            <a:spLocks noGrp="1"/>
          </p:cNvSpPr>
          <p:nvPr>
            <p:ph type="dt" idx="11"/>
          </p:nvPr>
        </p:nvSpPr>
        <p:spPr/>
        <p:txBody>
          <a:bodyPr/>
          <a:lstStyle/>
          <a:p>
            <a:fld id="{BC38FCEF-1D95-4FCA-9659-0FB97D06711B}" type="datetime3">
              <a:rPr lang="en-GB" smtClean="0"/>
              <a:pPr/>
              <a:t>17 March, 2016</a:t>
            </a:fld>
            <a:endParaRPr lang="en-GB"/>
          </a:p>
        </p:txBody>
      </p:sp>
      <p:sp>
        <p:nvSpPr>
          <p:cNvPr id="6" name="Slide Number Placeholder 5"/>
          <p:cNvSpPr>
            <a:spLocks noGrp="1"/>
          </p:cNvSpPr>
          <p:nvPr>
            <p:ph type="sldNum" sz="quarter" idx="12"/>
          </p:nvPr>
        </p:nvSpPr>
        <p:spPr/>
        <p:txBody>
          <a:bodyPr/>
          <a:lstStyle/>
          <a:p>
            <a:fld id="{93E10849-8DC7-461C-91A3-5418A6F2A70F}" type="slidenum">
              <a:rPr lang="en-GB" smtClean="0"/>
              <a:pPr/>
              <a:t>6</a:t>
            </a:fld>
            <a:endParaRPr lang="en-GB"/>
          </a:p>
        </p:txBody>
      </p:sp>
    </p:spTree>
    <p:extLst>
      <p:ext uri="{BB962C8B-B14F-4D97-AF65-F5344CB8AC3E}">
        <p14:creationId xmlns:p14="http://schemas.microsoft.com/office/powerpoint/2010/main" val="246748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7</a:t>
            </a:fld>
            <a:endParaRPr lang="en-GB"/>
          </a:p>
        </p:txBody>
      </p:sp>
    </p:spTree>
    <p:extLst>
      <p:ext uri="{BB962C8B-B14F-4D97-AF65-F5344CB8AC3E}">
        <p14:creationId xmlns:p14="http://schemas.microsoft.com/office/powerpoint/2010/main" val="277952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smtClean="0"/>
              <a:t>The proposed indicator for SDG target 6.1 is ‘Proportion of population using safely managed drinking water</a:t>
            </a:r>
            <a:r>
              <a:rPr lang="en-GB" baseline="0" dirty="0" smtClean="0"/>
              <a:t> services’</a:t>
            </a:r>
          </a:p>
          <a:p>
            <a:pPr marL="228600" indent="-228600">
              <a:buFont typeface="+mj-lt"/>
              <a:buAutoNum type="arabicPeriod"/>
            </a:pPr>
            <a:r>
              <a:rPr lang="en-US" baseline="0" dirty="0" smtClean="0"/>
              <a:t>This represents a higher service threshold and a new ‘rung’ at the top of the drinking water service ladder used by JMP during the MDGs</a:t>
            </a:r>
          </a:p>
          <a:p>
            <a:pPr marL="228600" indent="-228600">
              <a:buFont typeface="+mj-lt"/>
              <a:buAutoNum type="arabicPeriod"/>
            </a:pPr>
            <a:r>
              <a:rPr lang="en-GB" baseline="0" dirty="0" smtClean="0"/>
              <a:t>The ladder aims to capture progressive improvements from no service at all (surface water) and use of unimproved water sources (no protection against contamination), to using an improved water source (helps protect against contamination) which was the old MDG standard. If you have an improved facility close to home (within 30 minutes) this is now classed as a basic level of service (accessibility, quality, quantity) but the SDGs aim higher. In order to be classed as safely managed the improved facility should firstly be located on premises (accessibility), secondly water should be available when needed (available), and thirdly it should be free from contamination (quality)</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8</a:t>
            </a:fld>
            <a:endParaRPr lang="en-GB"/>
          </a:p>
        </p:txBody>
      </p:sp>
    </p:spTree>
    <p:extLst>
      <p:ext uri="{BB962C8B-B14F-4D97-AF65-F5344CB8AC3E}">
        <p14:creationId xmlns:p14="http://schemas.microsoft.com/office/powerpoint/2010/main" val="807797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9</a:t>
            </a:fld>
            <a:endParaRPr lang="en-GB"/>
          </a:p>
        </p:txBody>
      </p:sp>
    </p:spTree>
    <p:extLst>
      <p:ext uri="{BB962C8B-B14F-4D97-AF65-F5344CB8AC3E}">
        <p14:creationId xmlns:p14="http://schemas.microsoft.com/office/powerpoint/2010/main" val="3190893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Let’s</a:t>
            </a:r>
            <a:r>
              <a:rPr lang="fr-CH" dirty="0" smtClean="0"/>
              <a:t> look at the </a:t>
            </a:r>
            <a:r>
              <a:rPr lang="fr-CH" dirty="0" err="1" smtClean="0"/>
              <a:t>policy</a:t>
            </a:r>
            <a:r>
              <a:rPr lang="fr-CH" dirty="0" smtClean="0"/>
              <a:t> implication for Country</a:t>
            </a:r>
            <a:r>
              <a:rPr lang="fr-CH" baseline="0" dirty="0" smtClean="0"/>
              <a:t> X, </a:t>
            </a:r>
            <a:r>
              <a:rPr lang="fr-CH" baseline="0" dirty="0" err="1" smtClean="0"/>
              <a:t>which</a:t>
            </a:r>
            <a:r>
              <a:rPr lang="fr-CH" baseline="0" dirty="0" smtClean="0"/>
              <a:t> </a:t>
            </a:r>
            <a:r>
              <a:rPr lang="fr-CH" baseline="0" dirty="0" err="1" smtClean="0"/>
              <a:t>achieved</a:t>
            </a:r>
            <a:r>
              <a:rPr lang="fr-CH" baseline="0" dirty="0" smtClean="0"/>
              <a:t> the MDG </a:t>
            </a:r>
            <a:r>
              <a:rPr lang="fr-CH" baseline="0" dirty="0" err="1" smtClean="0"/>
              <a:t>target</a:t>
            </a:r>
            <a:r>
              <a:rPr lang="fr-CH" dirty="0" smtClean="0"/>
              <a:t>, </a:t>
            </a:r>
            <a:r>
              <a:rPr lang="fr-CH" dirty="0" err="1" smtClean="0"/>
              <a:t>nearly</a:t>
            </a:r>
            <a:r>
              <a:rPr lang="fr-CH" dirty="0" smtClean="0"/>
              <a:t> the</a:t>
            </a:r>
            <a:r>
              <a:rPr lang="fr-CH" baseline="0" dirty="0" smtClean="0"/>
              <a:t> </a:t>
            </a:r>
            <a:r>
              <a:rPr lang="fr-CH" baseline="0" dirty="0" err="1" smtClean="0"/>
              <a:t>entire</a:t>
            </a:r>
            <a:r>
              <a:rPr lang="fr-CH" baseline="0" dirty="0" smtClean="0"/>
              <a:t> population – 98% - </a:t>
            </a:r>
            <a:r>
              <a:rPr lang="fr-CH" baseline="0" dirty="0" err="1" smtClean="0"/>
              <a:t>lives</a:t>
            </a:r>
            <a:r>
              <a:rPr lang="fr-CH" baseline="0" dirty="0" smtClean="0"/>
              <a:t> in </a:t>
            </a:r>
            <a:r>
              <a:rPr lang="fr-CH" baseline="0" dirty="0" err="1" smtClean="0"/>
              <a:t>households</a:t>
            </a:r>
            <a:r>
              <a:rPr lang="fr-CH" baseline="0" dirty="0" smtClean="0"/>
              <a:t> </a:t>
            </a:r>
            <a:r>
              <a:rPr lang="fr-CH" baseline="0" dirty="0" err="1" smtClean="0"/>
              <a:t>which</a:t>
            </a:r>
            <a:r>
              <a:rPr lang="fr-CH" baseline="0" dirty="0" smtClean="0"/>
              <a:t> use </a:t>
            </a:r>
            <a:r>
              <a:rPr lang="fr-CH" baseline="0" dirty="0" err="1" smtClean="0"/>
              <a:t>improved</a:t>
            </a:r>
            <a:r>
              <a:rPr lang="fr-CH" baseline="0" dirty="0" smtClean="0"/>
              <a:t> </a:t>
            </a:r>
            <a:r>
              <a:rPr lang="fr-CH" baseline="0" dirty="0" err="1" smtClean="0"/>
              <a:t>drinking</a:t>
            </a:r>
            <a:r>
              <a:rPr lang="fr-CH" baseline="0" dirty="0" smtClean="0"/>
              <a:t>-water </a:t>
            </a:r>
            <a:r>
              <a:rPr lang="fr-CH" baseline="0" dirty="0" err="1" smtClean="0"/>
              <a:t>facilities</a:t>
            </a:r>
            <a:r>
              <a:rPr lang="fr-CH" baseline="0" dirty="0" smtClean="0"/>
              <a:t>.</a:t>
            </a:r>
          </a:p>
          <a:p>
            <a:pPr marL="228600" indent="-228600">
              <a:buFont typeface="+mj-lt"/>
              <a:buAutoNum type="arabicPeriod"/>
            </a:pPr>
            <a:r>
              <a:rPr lang="fr-CH" baseline="0" dirty="0" smtClean="0"/>
              <a:t>[Click]. </a:t>
            </a:r>
            <a:r>
              <a:rPr lang="fr-CH" baseline="0" dirty="0" err="1" smtClean="0"/>
              <a:t>Only</a:t>
            </a:r>
            <a:r>
              <a:rPr lang="fr-CH" baseline="0" dirty="0" smtClean="0"/>
              <a:t> 3% of </a:t>
            </a:r>
            <a:r>
              <a:rPr lang="fr-CH" baseline="0" dirty="0" err="1" smtClean="0"/>
              <a:t>those</a:t>
            </a:r>
            <a:r>
              <a:rPr lang="fr-CH" baseline="0" dirty="0" smtClean="0"/>
              <a:t> </a:t>
            </a:r>
            <a:r>
              <a:rPr lang="fr-CH" baseline="0" dirty="0" err="1" smtClean="0"/>
              <a:t>facilities</a:t>
            </a:r>
            <a:r>
              <a:rPr lang="fr-CH" baseline="0" dirty="0" smtClean="0"/>
              <a:t> </a:t>
            </a:r>
            <a:r>
              <a:rPr lang="fr-CH" baseline="0" dirty="0" err="1" smtClean="0"/>
              <a:t>take</a:t>
            </a:r>
            <a:r>
              <a:rPr lang="fr-CH" baseline="0" dirty="0" smtClean="0"/>
              <a:t> more </a:t>
            </a:r>
            <a:r>
              <a:rPr lang="fr-CH" baseline="0" dirty="0" err="1" smtClean="0"/>
              <a:t>than</a:t>
            </a:r>
            <a:r>
              <a:rPr lang="fr-CH" baseline="0" dirty="0" smtClean="0"/>
              <a:t> 30 minutes to </a:t>
            </a:r>
            <a:r>
              <a:rPr lang="fr-CH" baseline="0" dirty="0" err="1" smtClean="0"/>
              <a:t>collect</a:t>
            </a:r>
            <a:r>
              <a:rPr lang="fr-CH" baseline="0" dirty="0" smtClean="0"/>
              <a:t> water, </a:t>
            </a:r>
            <a:r>
              <a:rPr lang="fr-CH" baseline="0" dirty="0" err="1" smtClean="0"/>
              <a:t>so</a:t>
            </a:r>
            <a:r>
              <a:rPr lang="fr-CH" baseline="0" dirty="0" smtClean="0"/>
              <a:t> </a:t>
            </a:r>
            <a:r>
              <a:rPr lang="fr-CH" baseline="0" dirty="0" err="1" smtClean="0"/>
              <a:t>we</a:t>
            </a:r>
            <a:r>
              <a:rPr lang="fr-CH" baseline="0" dirty="0" smtClean="0"/>
              <a:t> </a:t>
            </a:r>
            <a:r>
              <a:rPr lang="fr-CH" baseline="0" dirty="0" err="1" smtClean="0"/>
              <a:t>would</a:t>
            </a:r>
            <a:r>
              <a:rPr lang="fr-CH" baseline="0" dirty="0" smtClean="0"/>
              <a:t> </a:t>
            </a:r>
            <a:r>
              <a:rPr lang="fr-CH" baseline="0" dirty="0" err="1" smtClean="0"/>
              <a:t>see</a:t>
            </a:r>
            <a:r>
              <a:rPr lang="fr-CH" baseline="0" dirty="0" smtClean="0"/>
              <a:t> 95% of the population meeting the new </a:t>
            </a:r>
            <a:r>
              <a:rPr lang="fr-CH" baseline="0" dirty="0" err="1" smtClean="0"/>
              <a:t>definition</a:t>
            </a:r>
            <a:r>
              <a:rPr lang="fr-CH" baseline="0" dirty="0" smtClean="0"/>
              <a:t> of a «basic </a:t>
            </a:r>
            <a:r>
              <a:rPr lang="fr-CH" baseline="0" dirty="0" err="1" smtClean="0"/>
              <a:t>drinking</a:t>
            </a:r>
            <a:r>
              <a:rPr lang="fr-CH" baseline="0" dirty="0" smtClean="0"/>
              <a:t>-water service» - (an </a:t>
            </a:r>
            <a:r>
              <a:rPr lang="fr-CH" baseline="0" dirty="0" err="1" smtClean="0"/>
              <a:t>improved</a:t>
            </a:r>
            <a:r>
              <a:rPr lang="fr-CH" baseline="0" dirty="0" smtClean="0"/>
              <a:t> source </a:t>
            </a:r>
            <a:r>
              <a:rPr lang="fr-CH" baseline="0" dirty="0" err="1" smtClean="0"/>
              <a:t>within</a:t>
            </a:r>
            <a:r>
              <a:rPr lang="fr-CH" baseline="0" dirty="0" smtClean="0"/>
              <a:t> 30 minutes).</a:t>
            </a:r>
          </a:p>
          <a:p>
            <a:pPr marL="228600" indent="-228600">
              <a:buFont typeface="+mj-lt"/>
              <a:buAutoNum type="arabicPeriod"/>
            </a:pPr>
            <a:r>
              <a:rPr lang="fr-CH" baseline="0" dirty="0" smtClean="0"/>
              <a:t>[Click]. </a:t>
            </a:r>
            <a:r>
              <a:rPr lang="fr-CH" baseline="0" dirty="0" err="1" smtClean="0"/>
              <a:t>We</a:t>
            </a:r>
            <a:r>
              <a:rPr lang="fr-CH" baseline="0" dirty="0" smtClean="0"/>
              <a:t> </a:t>
            </a:r>
            <a:r>
              <a:rPr lang="fr-CH" baseline="0" dirty="0" err="1" smtClean="0"/>
              <a:t>don’t</a:t>
            </a:r>
            <a:r>
              <a:rPr lang="fr-CH" baseline="0" dirty="0" smtClean="0"/>
              <a:t> have </a:t>
            </a:r>
            <a:r>
              <a:rPr lang="fr-CH" baseline="0" dirty="0" err="1" smtClean="0"/>
              <a:t>much</a:t>
            </a:r>
            <a:r>
              <a:rPr lang="fr-CH" baseline="0" dirty="0" smtClean="0"/>
              <a:t> data on «</a:t>
            </a:r>
            <a:r>
              <a:rPr lang="fr-CH" baseline="0" dirty="0" err="1" smtClean="0"/>
              <a:t>availability</a:t>
            </a:r>
            <a:r>
              <a:rPr lang="fr-CH" baseline="0" dirty="0" smtClean="0"/>
              <a:t> </a:t>
            </a:r>
            <a:r>
              <a:rPr lang="fr-CH" baseline="0" dirty="0" err="1" smtClean="0"/>
              <a:t>when</a:t>
            </a:r>
            <a:r>
              <a:rPr lang="fr-CH" baseline="0" dirty="0" smtClean="0"/>
              <a:t> </a:t>
            </a:r>
            <a:r>
              <a:rPr lang="fr-CH" baseline="0" dirty="0" err="1" smtClean="0"/>
              <a:t>needed</a:t>
            </a:r>
            <a:r>
              <a:rPr lang="fr-CH" baseline="0" dirty="0" smtClean="0"/>
              <a:t>» but if </a:t>
            </a:r>
            <a:r>
              <a:rPr lang="fr-CH" baseline="0" dirty="0" err="1" smtClean="0"/>
              <a:t>we</a:t>
            </a:r>
            <a:r>
              <a:rPr lang="fr-CH" baseline="0" dirty="0" smtClean="0"/>
              <a:t> assume </a:t>
            </a:r>
            <a:r>
              <a:rPr lang="fr-CH" baseline="0" dirty="0" err="1" smtClean="0"/>
              <a:t>that</a:t>
            </a:r>
            <a:r>
              <a:rPr lang="fr-CH" baseline="0" dirty="0" smtClean="0"/>
              <a:t> all </a:t>
            </a:r>
            <a:r>
              <a:rPr lang="fr-CH" baseline="0" dirty="0" err="1" smtClean="0"/>
              <a:t>piped</a:t>
            </a:r>
            <a:r>
              <a:rPr lang="fr-CH" baseline="0" dirty="0" smtClean="0"/>
              <a:t> water supplies (7% of the population) are intermittent and assume </a:t>
            </a:r>
            <a:r>
              <a:rPr lang="fr-CH" baseline="0" dirty="0" err="1" smtClean="0"/>
              <a:t>that</a:t>
            </a:r>
            <a:r>
              <a:rPr lang="fr-CH" baseline="0" dirty="0" smtClean="0"/>
              <a:t> all </a:t>
            </a:r>
            <a:r>
              <a:rPr lang="fr-CH" baseline="0" dirty="0" err="1" smtClean="0"/>
              <a:t>boreholes</a:t>
            </a:r>
            <a:r>
              <a:rPr lang="fr-CH" baseline="0" dirty="0" smtClean="0"/>
              <a:t> </a:t>
            </a:r>
            <a:r>
              <a:rPr lang="fr-CH" baseline="0" dirty="0" err="1" smtClean="0"/>
              <a:t>deliver</a:t>
            </a:r>
            <a:r>
              <a:rPr lang="fr-CH" baseline="0" dirty="0" smtClean="0"/>
              <a:t> water </a:t>
            </a:r>
            <a:r>
              <a:rPr lang="fr-CH" baseline="0" dirty="0" err="1" smtClean="0"/>
              <a:t>when</a:t>
            </a:r>
            <a:r>
              <a:rPr lang="fr-CH" baseline="0" dirty="0" smtClean="0"/>
              <a:t> </a:t>
            </a:r>
            <a:r>
              <a:rPr lang="fr-CH" baseline="0" dirty="0" err="1" smtClean="0"/>
              <a:t>needed</a:t>
            </a:r>
            <a:r>
              <a:rPr lang="fr-CH" baseline="0" dirty="0" smtClean="0"/>
              <a:t>, </a:t>
            </a:r>
            <a:r>
              <a:rPr lang="fr-CH" baseline="0" dirty="0" err="1" smtClean="0"/>
              <a:t>we</a:t>
            </a:r>
            <a:r>
              <a:rPr lang="fr-CH" baseline="0" dirty="0" smtClean="0"/>
              <a:t> </a:t>
            </a:r>
            <a:r>
              <a:rPr lang="fr-CH" baseline="0" dirty="0" err="1" smtClean="0"/>
              <a:t>estimate</a:t>
            </a:r>
            <a:r>
              <a:rPr lang="fr-CH" baseline="0" dirty="0" smtClean="0"/>
              <a:t> 89% </a:t>
            </a:r>
            <a:r>
              <a:rPr lang="fr-CH" baseline="0" dirty="0" err="1" smtClean="0"/>
              <a:t>meet</a:t>
            </a:r>
            <a:r>
              <a:rPr lang="fr-CH" baseline="0" dirty="0" smtClean="0"/>
              <a:t> </a:t>
            </a:r>
            <a:r>
              <a:rPr lang="fr-CH" baseline="0" dirty="0" err="1" smtClean="0"/>
              <a:t>this</a:t>
            </a:r>
            <a:r>
              <a:rPr lang="fr-CH" baseline="0" dirty="0" smtClean="0"/>
              <a:t> part of the </a:t>
            </a:r>
            <a:r>
              <a:rPr lang="fr-CH" baseline="0" dirty="0" err="1" smtClean="0"/>
              <a:t>definition</a:t>
            </a:r>
            <a:r>
              <a:rPr lang="fr-CH" baseline="0" dirty="0" smtClean="0"/>
              <a:t>. Of course </a:t>
            </a:r>
            <a:r>
              <a:rPr lang="fr-CH" baseline="0" dirty="0" err="1" smtClean="0"/>
              <a:t>those</a:t>
            </a:r>
            <a:r>
              <a:rPr lang="fr-CH" baseline="0" dirty="0" smtClean="0"/>
              <a:t> are </a:t>
            </a:r>
            <a:r>
              <a:rPr lang="fr-CH" baseline="0" dirty="0" err="1" smtClean="0"/>
              <a:t>both</a:t>
            </a:r>
            <a:r>
              <a:rPr lang="fr-CH" baseline="0" dirty="0" smtClean="0"/>
              <a:t> </a:t>
            </a:r>
            <a:r>
              <a:rPr lang="fr-CH" baseline="0" dirty="0" err="1" smtClean="0"/>
              <a:t>crude</a:t>
            </a:r>
            <a:r>
              <a:rPr lang="fr-CH" baseline="0" dirty="0" smtClean="0"/>
              <a:t> </a:t>
            </a:r>
            <a:r>
              <a:rPr lang="fr-CH" baseline="0" dirty="0" err="1" smtClean="0"/>
              <a:t>assumptions</a:t>
            </a:r>
            <a:endParaRPr lang="fr-CH" baseline="0" dirty="0" smtClean="0"/>
          </a:p>
          <a:p>
            <a:pPr marL="228600" indent="-228600">
              <a:buFont typeface="+mj-lt"/>
              <a:buAutoNum type="arabicPeriod"/>
            </a:pPr>
            <a:r>
              <a:rPr lang="fr-CH" baseline="0" dirty="0" smtClean="0"/>
              <a:t>[Click]. Most of </a:t>
            </a:r>
            <a:r>
              <a:rPr lang="fr-CH" baseline="0" dirty="0" err="1" smtClean="0"/>
              <a:t>these</a:t>
            </a:r>
            <a:r>
              <a:rPr lang="fr-CH" baseline="0" dirty="0" smtClean="0"/>
              <a:t> supplies, in </a:t>
            </a:r>
            <a:r>
              <a:rPr lang="fr-CH" baseline="0" dirty="0" err="1" smtClean="0"/>
              <a:t>both</a:t>
            </a:r>
            <a:r>
              <a:rPr lang="fr-CH" baseline="0" dirty="0" smtClean="0"/>
              <a:t> </a:t>
            </a:r>
            <a:r>
              <a:rPr lang="fr-CH" baseline="0" dirty="0" err="1" smtClean="0"/>
              <a:t>urban</a:t>
            </a:r>
            <a:r>
              <a:rPr lang="fr-CH" baseline="0" dirty="0" smtClean="0"/>
              <a:t> and rural areas, are </a:t>
            </a:r>
            <a:r>
              <a:rPr lang="fr-CH" baseline="0" dirty="0" err="1" smtClean="0"/>
              <a:t>boreholes</a:t>
            </a:r>
            <a:r>
              <a:rPr lang="fr-CH" baseline="0" dirty="0" smtClean="0"/>
              <a:t>, and </a:t>
            </a:r>
            <a:r>
              <a:rPr lang="fr-CH" baseline="0" dirty="0" err="1" smtClean="0"/>
              <a:t>most</a:t>
            </a:r>
            <a:r>
              <a:rPr lang="fr-CH" baseline="0" dirty="0" smtClean="0"/>
              <a:t> are on </a:t>
            </a:r>
            <a:r>
              <a:rPr lang="fr-CH" baseline="0" dirty="0" err="1" smtClean="0"/>
              <a:t>premises</a:t>
            </a:r>
            <a:r>
              <a:rPr lang="fr-CH" baseline="0" dirty="0" smtClean="0"/>
              <a:t>. So 74% of the population </a:t>
            </a:r>
            <a:r>
              <a:rPr lang="fr-CH" baseline="0" dirty="0" err="1" smtClean="0"/>
              <a:t>would</a:t>
            </a:r>
            <a:r>
              <a:rPr lang="fr-CH" baseline="0" dirty="0" smtClean="0"/>
              <a:t> </a:t>
            </a:r>
            <a:r>
              <a:rPr lang="fr-CH" baseline="0" dirty="0" err="1" smtClean="0"/>
              <a:t>meet</a:t>
            </a:r>
            <a:r>
              <a:rPr lang="fr-CH" baseline="0" dirty="0" smtClean="0"/>
              <a:t> the «on </a:t>
            </a:r>
            <a:r>
              <a:rPr lang="fr-CH" baseline="0" dirty="0" err="1" smtClean="0"/>
              <a:t>premises</a:t>
            </a:r>
            <a:r>
              <a:rPr lang="fr-CH" baseline="0" dirty="0" smtClean="0"/>
              <a:t>» part of the </a:t>
            </a:r>
            <a:r>
              <a:rPr lang="fr-CH" baseline="0" dirty="0" err="1" smtClean="0"/>
              <a:t>safely</a:t>
            </a:r>
            <a:r>
              <a:rPr lang="fr-CH" baseline="0" dirty="0" smtClean="0"/>
              <a:t> </a:t>
            </a:r>
            <a:r>
              <a:rPr lang="fr-CH" baseline="0" dirty="0" err="1" smtClean="0"/>
              <a:t>managed</a:t>
            </a:r>
            <a:r>
              <a:rPr lang="fr-CH" baseline="0" dirty="0" smtClean="0"/>
              <a:t> </a:t>
            </a:r>
            <a:r>
              <a:rPr lang="fr-CH" baseline="0" dirty="0" err="1" smtClean="0"/>
              <a:t>indicator</a:t>
            </a:r>
            <a:r>
              <a:rPr lang="fr-CH" baseline="0" dirty="0" smtClean="0"/>
              <a:t>.</a:t>
            </a:r>
          </a:p>
          <a:p>
            <a:pPr marL="228600" indent="-228600">
              <a:buFont typeface="+mj-lt"/>
              <a:buAutoNum type="arabicPeriod"/>
            </a:pPr>
            <a:r>
              <a:rPr lang="fr-CH" baseline="0" dirty="0" smtClean="0"/>
              <a:t>[Click]. </a:t>
            </a:r>
            <a:r>
              <a:rPr lang="fr-CH" baseline="0" dirty="0" err="1" smtClean="0"/>
              <a:t>However</a:t>
            </a:r>
            <a:r>
              <a:rPr lang="fr-CH" baseline="0" dirty="0" smtClean="0"/>
              <a:t> if </a:t>
            </a:r>
            <a:r>
              <a:rPr lang="fr-CH" baseline="0" dirty="0" err="1" smtClean="0"/>
              <a:t>we</a:t>
            </a:r>
            <a:r>
              <a:rPr lang="fr-CH" baseline="0" dirty="0" smtClean="0"/>
              <a:t> </a:t>
            </a:r>
            <a:r>
              <a:rPr lang="fr-CH" baseline="0" dirty="0" err="1" smtClean="0"/>
              <a:t>adjust</a:t>
            </a:r>
            <a:r>
              <a:rPr lang="fr-CH" baseline="0" dirty="0" smtClean="0"/>
              <a:t> </a:t>
            </a:r>
            <a:r>
              <a:rPr lang="fr-CH" baseline="0" dirty="0" err="1" smtClean="0"/>
              <a:t>that</a:t>
            </a:r>
            <a:r>
              <a:rPr lang="fr-CH" baseline="0" dirty="0" smtClean="0"/>
              <a:t> 98% for water </a:t>
            </a:r>
            <a:r>
              <a:rPr lang="fr-CH" baseline="0" dirty="0" err="1" smtClean="0"/>
              <a:t>quality</a:t>
            </a:r>
            <a:r>
              <a:rPr lang="fr-CH" baseline="0" dirty="0" smtClean="0"/>
              <a:t>, </a:t>
            </a:r>
            <a:r>
              <a:rPr lang="fr-CH" baseline="0" dirty="0" err="1" smtClean="0"/>
              <a:t>we</a:t>
            </a:r>
            <a:r>
              <a:rPr lang="fr-CH" baseline="0" dirty="0" smtClean="0"/>
              <a:t> </a:t>
            </a:r>
            <a:r>
              <a:rPr lang="fr-CH" baseline="0" dirty="0" err="1" smtClean="0"/>
              <a:t>find</a:t>
            </a:r>
            <a:r>
              <a:rPr lang="fr-CH" baseline="0" dirty="0" smtClean="0"/>
              <a:t> </a:t>
            </a:r>
            <a:r>
              <a:rPr lang="fr-CH" baseline="0" dirty="0" err="1" smtClean="0"/>
              <a:t>that</a:t>
            </a:r>
            <a:r>
              <a:rPr lang="fr-CH" baseline="0" dirty="0" smtClean="0"/>
              <a:t> </a:t>
            </a:r>
            <a:r>
              <a:rPr lang="fr-CH" baseline="0" dirty="0" err="1" smtClean="0"/>
              <a:t>only</a:t>
            </a:r>
            <a:r>
              <a:rPr lang="fr-CH" baseline="0" dirty="0" smtClean="0"/>
              <a:t> 58% of sources are free </a:t>
            </a:r>
            <a:r>
              <a:rPr lang="fr-CH" baseline="0" dirty="0" err="1" smtClean="0"/>
              <a:t>from</a:t>
            </a:r>
            <a:r>
              <a:rPr lang="fr-CH" baseline="0" dirty="0" smtClean="0"/>
              <a:t> faecal contamination.</a:t>
            </a:r>
          </a:p>
          <a:p>
            <a:pPr marL="228600" indent="-228600">
              <a:buFont typeface="+mj-lt"/>
              <a:buAutoNum type="arabicPeriod"/>
            </a:pPr>
            <a:r>
              <a:rPr lang="fr-CH" baseline="0" dirty="0" smtClean="0"/>
              <a:t>[Click]. This </a:t>
            </a:r>
            <a:r>
              <a:rPr lang="fr-CH" baseline="0" dirty="0" err="1" smtClean="0"/>
              <a:t>preliminary</a:t>
            </a:r>
            <a:r>
              <a:rPr lang="fr-CH" baseline="0" dirty="0" smtClean="0"/>
              <a:t> </a:t>
            </a:r>
            <a:r>
              <a:rPr lang="fr-CH" baseline="0" dirty="0" err="1" smtClean="0"/>
              <a:t>analysis</a:t>
            </a:r>
            <a:r>
              <a:rPr lang="fr-CH" baseline="0" dirty="0" smtClean="0"/>
              <a:t> shows </a:t>
            </a:r>
            <a:r>
              <a:rPr lang="fr-CH" baseline="0" dirty="0" err="1" smtClean="0"/>
              <a:t>that</a:t>
            </a:r>
            <a:r>
              <a:rPr lang="fr-CH" baseline="0" dirty="0" smtClean="0"/>
              <a:t> total population meeting the new </a:t>
            </a:r>
            <a:r>
              <a:rPr lang="fr-CH" baseline="0" dirty="0" err="1" smtClean="0"/>
              <a:t>higher</a:t>
            </a:r>
            <a:r>
              <a:rPr lang="fr-CH" baseline="0" dirty="0" smtClean="0"/>
              <a:t> service </a:t>
            </a:r>
            <a:r>
              <a:rPr lang="fr-CH" baseline="0" dirty="0" err="1" smtClean="0"/>
              <a:t>threshold</a:t>
            </a:r>
            <a:r>
              <a:rPr lang="fr-CH" baseline="0" dirty="0" smtClean="0"/>
              <a:t> of </a:t>
            </a:r>
            <a:r>
              <a:rPr lang="fr-CH" baseline="0" dirty="0" err="1" smtClean="0"/>
              <a:t>safely</a:t>
            </a:r>
            <a:r>
              <a:rPr lang="fr-CH" baseline="0" dirty="0" smtClean="0"/>
              <a:t> </a:t>
            </a:r>
            <a:r>
              <a:rPr lang="fr-CH" baseline="0" dirty="0" err="1" smtClean="0"/>
              <a:t>managed</a:t>
            </a:r>
            <a:r>
              <a:rPr lang="fr-CH" baseline="0" dirty="0" smtClean="0"/>
              <a:t> </a:t>
            </a:r>
            <a:r>
              <a:rPr lang="fr-CH" baseline="0" dirty="0" err="1" smtClean="0"/>
              <a:t>drinking</a:t>
            </a:r>
            <a:r>
              <a:rPr lang="fr-CH" baseline="0" dirty="0" smtClean="0"/>
              <a:t> water services </a:t>
            </a:r>
            <a:r>
              <a:rPr lang="fr-CH" baseline="0" dirty="0" err="1" smtClean="0"/>
              <a:t>would</a:t>
            </a:r>
            <a:r>
              <a:rPr lang="fr-CH" baseline="0" dirty="0" smtClean="0"/>
              <a:t> </a:t>
            </a:r>
            <a:r>
              <a:rPr lang="fr-CH" baseline="0" dirty="0" err="1" smtClean="0"/>
              <a:t>be</a:t>
            </a:r>
            <a:r>
              <a:rPr lang="fr-CH" baseline="0" dirty="0" smtClean="0"/>
              <a:t> </a:t>
            </a:r>
            <a:r>
              <a:rPr lang="fr-CH" baseline="0" dirty="0" err="1" smtClean="0"/>
              <a:t>around</a:t>
            </a:r>
            <a:r>
              <a:rPr lang="fr-CH" baseline="0" dirty="0" smtClean="0"/>
              <a:t> 58%. </a:t>
            </a:r>
            <a:r>
              <a:rPr lang="fr-CH" baseline="0" dirty="0" err="1" smtClean="0"/>
              <a:t>Microbial</a:t>
            </a:r>
            <a:r>
              <a:rPr lang="fr-CH" baseline="0" dirty="0" smtClean="0"/>
              <a:t> contamination at the sources </a:t>
            </a:r>
            <a:r>
              <a:rPr lang="fr-CH" baseline="0" dirty="0" err="1" smtClean="0"/>
              <a:t>is</a:t>
            </a:r>
            <a:r>
              <a:rPr lang="fr-CH" baseline="0" dirty="0" smtClean="0"/>
              <a:t> </a:t>
            </a:r>
            <a:r>
              <a:rPr lang="fr-CH" baseline="0" dirty="0" err="1" smtClean="0"/>
              <a:t>what</a:t>
            </a:r>
            <a:r>
              <a:rPr lang="fr-CH" baseline="0" dirty="0" smtClean="0"/>
              <a:t> drives the </a:t>
            </a:r>
            <a:r>
              <a:rPr lang="fr-CH" baseline="0" dirty="0" err="1" smtClean="0"/>
              <a:t>numbers</a:t>
            </a:r>
            <a:r>
              <a:rPr lang="fr-CH" baseline="0" dirty="0" smtClean="0"/>
              <a:t>. By the </a:t>
            </a:r>
            <a:r>
              <a:rPr lang="fr-CH" baseline="0" dirty="0" err="1" smtClean="0"/>
              <a:t>way</a:t>
            </a:r>
            <a:r>
              <a:rPr lang="fr-CH" baseline="0" dirty="0" smtClean="0"/>
              <a:t>, the </a:t>
            </a:r>
            <a:r>
              <a:rPr lang="fr-CH" baseline="0" dirty="0" err="1" smtClean="0"/>
              <a:t>survey</a:t>
            </a:r>
            <a:r>
              <a:rPr lang="fr-CH" baseline="0" dirty="0" smtClean="0"/>
              <a:t> </a:t>
            </a:r>
            <a:r>
              <a:rPr lang="fr-CH" baseline="0" dirty="0" err="1" smtClean="0"/>
              <a:t>found</a:t>
            </a:r>
            <a:r>
              <a:rPr lang="fr-CH" baseline="0" dirty="0" smtClean="0"/>
              <a:t> </a:t>
            </a:r>
            <a:r>
              <a:rPr lang="fr-CH" baseline="0" dirty="0" err="1" smtClean="0"/>
              <a:t>that</a:t>
            </a:r>
            <a:r>
              <a:rPr lang="fr-CH" baseline="0" dirty="0" smtClean="0"/>
              <a:t> </a:t>
            </a:r>
            <a:r>
              <a:rPr lang="fr-CH" baseline="0" dirty="0" err="1" smtClean="0"/>
              <a:t>piped</a:t>
            </a:r>
            <a:r>
              <a:rPr lang="fr-CH" baseline="0" dirty="0" smtClean="0"/>
              <a:t> water supplies </a:t>
            </a:r>
            <a:r>
              <a:rPr lang="fr-CH" baseline="0" dirty="0" err="1" smtClean="0"/>
              <a:t>were</a:t>
            </a:r>
            <a:r>
              <a:rPr lang="fr-CH" baseline="0" dirty="0" smtClean="0"/>
              <a:t> more </a:t>
            </a:r>
            <a:r>
              <a:rPr lang="fr-CH" baseline="0" dirty="0" err="1" smtClean="0"/>
              <a:t>heavily</a:t>
            </a:r>
            <a:r>
              <a:rPr lang="fr-CH" baseline="0" dirty="0" smtClean="0"/>
              <a:t> </a:t>
            </a:r>
            <a:r>
              <a:rPr lang="fr-CH" baseline="0" dirty="0" err="1" smtClean="0"/>
              <a:t>contaminated</a:t>
            </a:r>
            <a:r>
              <a:rPr lang="fr-CH" baseline="0" dirty="0" smtClean="0"/>
              <a:t> </a:t>
            </a:r>
            <a:r>
              <a:rPr lang="fr-CH" baseline="0" dirty="0" err="1" smtClean="0"/>
              <a:t>than</a:t>
            </a:r>
            <a:r>
              <a:rPr lang="fr-CH" baseline="0" dirty="0" smtClean="0"/>
              <a:t> </a:t>
            </a:r>
            <a:r>
              <a:rPr lang="fr-CH" baseline="0" dirty="0" err="1" smtClean="0"/>
              <a:t>tubewells</a:t>
            </a:r>
            <a:r>
              <a:rPr lang="fr-CH" baseline="0" dirty="0" smtClean="0"/>
              <a:t>, </a:t>
            </a:r>
            <a:r>
              <a:rPr lang="fr-CH" baseline="0" dirty="0" err="1" smtClean="0"/>
              <a:t>so</a:t>
            </a:r>
            <a:r>
              <a:rPr lang="fr-CH" baseline="0" dirty="0" smtClean="0"/>
              <a:t> as </a:t>
            </a:r>
            <a:r>
              <a:rPr lang="fr-CH" baseline="0" dirty="0" err="1" smtClean="0"/>
              <a:t>piped</a:t>
            </a:r>
            <a:r>
              <a:rPr lang="fr-CH" baseline="0" dirty="0" smtClean="0"/>
              <a:t> water </a:t>
            </a:r>
            <a:r>
              <a:rPr lang="fr-CH" baseline="0" dirty="0" err="1" smtClean="0"/>
              <a:t>coverage</a:t>
            </a:r>
            <a:r>
              <a:rPr lang="fr-CH" baseline="0" dirty="0" smtClean="0"/>
              <a:t> </a:t>
            </a:r>
            <a:r>
              <a:rPr lang="fr-CH" baseline="0" dirty="0" err="1" smtClean="0"/>
              <a:t>increases</a:t>
            </a:r>
            <a:r>
              <a:rPr lang="fr-CH" baseline="0" dirty="0" smtClean="0"/>
              <a:t>, </a:t>
            </a:r>
            <a:r>
              <a:rPr lang="fr-CH" baseline="0" dirty="0" err="1" smtClean="0"/>
              <a:t>safely</a:t>
            </a:r>
            <a:r>
              <a:rPr lang="fr-CH" baseline="0" dirty="0" smtClean="0"/>
              <a:t> </a:t>
            </a:r>
            <a:r>
              <a:rPr lang="fr-CH" baseline="0" dirty="0" err="1" smtClean="0"/>
              <a:t>managed</a:t>
            </a:r>
            <a:r>
              <a:rPr lang="fr-CH" baseline="0" dirty="0" smtClean="0"/>
              <a:t> </a:t>
            </a:r>
            <a:r>
              <a:rPr lang="fr-CH" baseline="0" dirty="0" err="1" smtClean="0"/>
              <a:t>drinking</a:t>
            </a:r>
            <a:r>
              <a:rPr lang="fr-CH" baseline="0" dirty="0" smtClean="0"/>
              <a:t>-water services </a:t>
            </a:r>
            <a:r>
              <a:rPr lang="fr-CH" baseline="0" dirty="0" err="1" smtClean="0"/>
              <a:t>could</a:t>
            </a:r>
            <a:r>
              <a:rPr lang="fr-CH" baseline="0" dirty="0" smtClean="0"/>
              <a:t> </a:t>
            </a:r>
            <a:r>
              <a:rPr lang="fr-CH" baseline="0" dirty="0" err="1" smtClean="0"/>
              <a:t>actually</a:t>
            </a:r>
            <a:r>
              <a:rPr lang="fr-CH" baseline="0" dirty="0" smtClean="0"/>
              <a:t> go down, </a:t>
            </a:r>
            <a:r>
              <a:rPr lang="fr-CH" baseline="0" dirty="0" err="1" smtClean="0"/>
              <a:t>unless</a:t>
            </a:r>
            <a:r>
              <a:rPr lang="fr-CH" baseline="0" dirty="0" smtClean="0"/>
              <a:t> water </a:t>
            </a:r>
            <a:r>
              <a:rPr lang="fr-CH" baseline="0" dirty="0" err="1" smtClean="0"/>
              <a:t>quality</a:t>
            </a:r>
            <a:r>
              <a:rPr lang="fr-CH" baseline="0" dirty="0" smtClean="0"/>
              <a:t> </a:t>
            </a:r>
            <a:r>
              <a:rPr lang="fr-CH" baseline="0" dirty="0" err="1" smtClean="0"/>
              <a:t>is</a:t>
            </a:r>
            <a:r>
              <a:rPr lang="fr-CH" baseline="0" dirty="0" smtClean="0"/>
              <a:t> </a:t>
            </a:r>
            <a:r>
              <a:rPr lang="fr-CH" baseline="0" dirty="0" err="1" smtClean="0"/>
              <a:t>improved</a:t>
            </a:r>
            <a:r>
              <a:rPr lang="fr-CH" baseline="0" dirty="0" smtClean="0"/>
              <a:t> in the </a:t>
            </a:r>
            <a:r>
              <a:rPr lang="fr-CH" baseline="0" dirty="0" err="1" smtClean="0"/>
              <a:t>piped</a:t>
            </a:r>
            <a:r>
              <a:rPr lang="fr-CH" baseline="0" dirty="0" smtClean="0"/>
              <a:t> </a:t>
            </a:r>
            <a:r>
              <a:rPr lang="fr-CH" baseline="0" dirty="0" err="1" smtClean="0"/>
              <a:t>systems</a:t>
            </a:r>
            <a:r>
              <a:rPr lang="fr-CH" baseline="0" dirty="0" smtClean="0"/>
              <a:t>.</a:t>
            </a:r>
          </a:p>
          <a:p>
            <a:endParaRPr lang="fr-CH" baseline="0" dirty="0" smtClean="0"/>
          </a:p>
          <a:p>
            <a:endParaRPr lang="en-GB"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10</a:t>
            </a:fld>
            <a:endParaRPr lang="en-GB"/>
          </a:p>
        </p:txBody>
      </p:sp>
    </p:spTree>
    <p:extLst>
      <p:ext uri="{BB962C8B-B14F-4D97-AF65-F5344CB8AC3E}">
        <p14:creationId xmlns:p14="http://schemas.microsoft.com/office/powerpoint/2010/main" val="129371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E9C81EA-0585-4F2C-A567-A93783B77273}" type="datetime1">
              <a:rPr lang="en-GB"/>
              <a:pPr>
                <a:defRPr/>
              </a:pPr>
              <a:t>17/03/2016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38802212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a:off x="468313" y="1412875"/>
            <a:ext cx="8207375"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31AD23E-F2E5-44E0-A687-2B50288690D4}" type="datetime1">
              <a:rPr lang="en-GB"/>
              <a:pPr>
                <a:defRPr/>
              </a:pPr>
              <a:t>17/03/2016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EF4345A-CEF1-481D-A52A-F3E6663C0454}" type="slidenum">
              <a:rPr lang="en-GB"/>
              <a:pPr>
                <a:defRPr/>
              </a:pPr>
              <a:t>‹#›</a:t>
            </a:fld>
            <a:endParaRPr lang="en-GB"/>
          </a:p>
        </p:txBody>
      </p:sp>
    </p:spTree>
    <p:extLst>
      <p:ext uri="{BB962C8B-B14F-4D97-AF65-F5344CB8AC3E}">
        <p14:creationId xmlns:p14="http://schemas.microsoft.com/office/powerpoint/2010/main" val="220551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2532938-6A3E-42CA-A6ED-9CF5695E30BE}" type="datetime1">
              <a:rPr lang="en-GB"/>
              <a:pPr>
                <a:defRPr/>
              </a:pPr>
              <a:t>17/03/2016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50467CB-7DF5-4164-BBDE-48756AE655DB}" type="slidenum">
              <a:rPr lang="en-GB"/>
              <a:pPr>
                <a:defRPr/>
              </a:pPr>
              <a:t>‹#›</a:t>
            </a:fld>
            <a:endParaRPr lang="en-GB"/>
          </a:p>
        </p:txBody>
      </p:sp>
    </p:spTree>
    <p:extLst>
      <p:ext uri="{BB962C8B-B14F-4D97-AF65-F5344CB8AC3E}">
        <p14:creationId xmlns:p14="http://schemas.microsoft.com/office/powerpoint/2010/main" val="250817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23813"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a:xfrm>
            <a:off x="468313" y="1412875"/>
            <a:ext cx="8207375"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3"/>
          <p:cNvSpPr>
            <a:spLocks noGrp="1"/>
          </p:cNvSpPr>
          <p:nvPr>
            <p:ph type="dt" sz="half" idx="10"/>
          </p:nvPr>
        </p:nvSpPr>
        <p:spPr/>
        <p:txBody>
          <a:bodyPr/>
          <a:lstStyle>
            <a:lvl1pPr>
              <a:defRPr/>
            </a:lvl1pPr>
          </a:lstStyle>
          <a:p>
            <a:pPr>
              <a:defRPr/>
            </a:pPr>
            <a:fld id="{57ACBCA2-2593-43B4-B0CD-DA25AB27BF2B}" type="datetime1">
              <a:rPr lang="en-GB"/>
              <a:pPr>
                <a:defRPr/>
              </a:pPr>
              <a:t>17/03/2016</a:t>
            </a:fld>
            <a:endParaRPr lang="en-GB"/>
          </a:p>
        </p:txBody>
      </p:sp>
      <p:sp>
        <p:nvSpPr>
          <p:cNvPr id="9" name="Footer Placeholder 4"/>
          <p:cNvSpPr>
            <a:spLocks noGrp="1"/>
          </p:cNvSpPr>
          <p:nvPr>
            <p:ph type="ftr" sz="quarter" idx="11"/>
          </p:nvPr>
        </p:nvSpPr>
        <p:spPr/>
        <p:txBody>
          <a:bodyPr/>
          <a:lstStyle>
            <a:lvl1pPr>
              <a:defRPr/>
            </a:lvl1pPr>
          </a:lstStyle>
          <a:p>
            <a:pPr>
              <a:defRPr/>
            </a:pPr>
            <a:endParaRPr lang="en-GB"/>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pPr>
                <a:defRPr/>
              </a:pPr>
              <a:t>‹#›</a:t>
            </a:fld>
            <a:endParaRPr lang="en-GB"/>
          </a:p>
        </p:txBody>
      </p:sp>
    </p:spTree>
    <p:extLst>
      <p:ext uri="{BB962C8B-B14F-4D97-AF65-F5344CB8AC3E}">
        <p14:creationId xmlns:p14="http://schemas.microsoft.com/office/powerpoint/2010/main" val="11549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1F499F-F88C-4609-8CBF-204D6DF04638}" type="datetime1">
              <a:rPr lang="en-GB"/>
              <a:pPr>
                <a:defRPr/>
              </a:pPr>
              <a:t>17/03/2016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E896DC3-FAB3-4B31-A048-DE3A01B7EDB5}" type="slidenum">
              <a:rPr lang="en-GB"/>
              <a:pPr>
                <a:defRPr/>
              </a:pPr>
              <a:t>‹#›</a:t>
            </a:fld>
            <a:endParaRPr lang="en-GB"/>
          </a:p>
        </p:txBody>
      </p:sp>
    </p:spTree>
    <p:extLst>
      <p:ext uri="{BB962C8B-B14F-4D97-AF65-F5344CB8AC3E}">
        <p14:creationId xmlns:p14="http://schemas.microsoft.com/office/powerpoint/2010/main" val="128241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3813"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ectangle 7"/>
          <p:cNvSpPr/>
          <p:nvPr userDrawn="1"/>
        </p:nvSpPr>
        <p:spPr>
          <a:xfrm>
            <a:off x="468313" y="1412875"/>
            <a:ext cx="8207375"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Date Placeholder 4"/>
          <p:cNvSpPr>
            <a:spLocks noGrp="1"/>
          </p:cNvSpPr>
          <p:nvPr>
            <p:ph type="dt" sz="half" idx="10"/>
          </p:nvPr>
        </p:nvSpPr>
        <p:spPr/>
        <p:txBody>
          <a:bodyPr/>
          <a:lstStyle>
            <a:lvl1pPr>
              <a:defRPr/>
            </a:lvl1pPr>
          </a:lstStyle>
          <a:p>
            <a:pPr>
              <a:defRPr/>
            </a:pPr>
            <a:fld id="{495AFBB6-2C6E-4A4F-BF51-470E0ACC05F9}" type="datetime1">
              <a:rPr lang="en-GB"/>
              <a:pPr>
                <a:defRPr/>
              </a:pPr>
              <a:t>17/03/2016</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p:txBody>
          <a:bodyPr/>
          <a:lstStyle>
            <a:lvl1pPr>
              <a:defRPr/>
            </a:lvl1pPr>
          </a:lstStyle>
          <a:p>
            <a:pPr>
              <a:defRPr/>
            </a:pPr>
            <a:fld id="{419A8AB6-D351-443A-AE22-965216EC393B}" type="slidenum">
              <a:rPr lang="en-GB"/>
              <a:pPr>
                <a:defRPr/>
              </a:pPr>
              <a:t>‹#›</a:t>
            </a:fld>
            <a:endParaRPr lang="en-GB"/>
          </a:p>
        </p:txBody>
      </p:sp>
    </p:spTree>
    <p:extLst>
      <p:ext uri="{BB962C8B-B14F-4D97-AF65-F5344CB8AC3E}">
        <p14:creationId xmlns:p14="http://schemas.microsoft.com/office/powerpoint/2010/main" val="141608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3813"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ectangle 7"/>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Rectangle 8"/>
          <p:cNvSpPr/>
          <p:nvPr userDrawn="1"/>
        </p:nvSpPr>
        <p:spPr>
          <a:xfrm>
            <a:off x="468313" y="1412875"/>
            <a:ext cx="8207375"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6"/>
          <p:cNvSpPr>
            <a:spLocks noGrp="1"/>
          </p:cNvSpPr>
          <p:nvPr>
            <p:ph type="dt" sz="half" idx="10"/>
          </p:nvPr>
        </p:nvSpPr>
        <p:spPr/>
        <p:txBody>
          <a:bodyPr/>
          <a:lstStyle>
            <a:lvl1pPr>
              <a:defRPr/>
            </a:lvl1pPr>
          </a:lstStyle>
          <a:p>
            <a:pPr>
              <a:defRPr/>
            </a:pPr>
            <a:fld id="{3721F018-F763-4672-8526-C0D7A326CBE2}" type="datetime1">
              <a:rPr lang="en-GB"/>
              <a:pPr>
                <a:defRPr/>
              </a:pPr>
              <a:t>17/03/2016</a:t>
            </a:fld>
            <a:endParaRPr lang="en-GB"/>
          </a:p>
        </p:txBody>
      </p:sp>
      <p:sp>
        <p:nvSpPr>
          <p:cNvPr id="11" name="Footer Placeholder 7"/>
          <p:cNvSpPr>
            <a:spLocks noGrp="1"/>
          </p:cNvSpPr>
          <p:nvPr>
            <p:ph type="ftr" sz="quarter" idx="11"/>
          </p:nvPr>
        </p:nvSpPr>
        <p:spPr/>
        <p:txBody>
          <a:bodyPr/>
          <a:lstStyle>
            <a:lvl1pPr>
              <a:defRPr/>
            </a:lvl1pPr>
          </a:lstStyle>
          <a:p>
            <a:pPr>
              <a:defRPr/>
            </a:pPr>
            <a:endParaRPr lang="en-GB"/>
          </a:p>
        </p:txBody>
      </p:sp>
      <p:sp>
        <p:nvSpPr>
          <p:cNvPr id="12" name="Slide Number Placeholder 8"/>
          <p:cNvSpPr>
            <a:spLocks noGrp="1"/>
          </p:cNvSpPr>
          <p:nvPr>
            <p:ph type="sldNum" sz="quarter" idx="12"/>
          </p:nvPr>
        </p:nvSpPr>
        <p:spPr/>
        <p:txBody>
          <a:bodyPr/>
          <a:lstStyle>
            <a:lvl1pPr>
              <a:defRPr/>
            </a:lvl1pPr>
          </a:lstStyle>
          <a:p>
            <a:pPr>
              <a:defRPr/>
            </a:pPr>
            <a:fld id="{274DF1BA-A908-429E-98ED-3AD8F4510DE6}" type="slidenum">
              <a:rPr lang="en-GB"/>
              <a:pPr>
                <a:defRPr/>
              </a:pPr>
              <a:t>‹#›</a:t>
            </a:fld>
            <a:endParaRPr lang="en-GB"/>
          </a:p>
        </p:txBody>
      </p:sp>
    </p:spTree>
    <p:extLst>
      <p:ext uri="{BB962C8B-B14F-4D97-AF65-F5344CB8AC3E}">
        <p14:creationId xmlns:p14="http://schemas.microsoft.com/office/powerpoint/2010/main" val="378497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23813"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Rectangle 3"/>
          <p:cNvSpPr/>
          <p:nvPr userDrawn="1"/>
        </p:nvSpPr>
        <p:spPr>
          <a:xfrm>
            <a:off x="468313" y="1412875"/>
            <a:ext cx="8207375"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2"/>
          <p:cNvSpPr>
            <a:spLocks noGrp="1"/>
          </p:cNvSpPr>
          <p:nvPr>
            <p:ph type="dt" sz="half" idx="10"/>
          </p:nvPr>
        </p:nvSpPr>
        <p:spPr/>
        <p:txBody>
          <a:bodyPr/>
          <a:lstStyle>
            <a:lvl1pPr>
              <a:defRPr/>
            </a:lvl1pPr>
          </a:lstStyle>
          <a:p>
            <a:pPr>
              <a:defRPr/>
            </a:pPr>
            <a:fld id="{ADF43E2D-93F4-4CCC-ABB6-24FB89589160}" type="datetime1">
              <a:rPr lang="en-GB"/>
              <a:pPr>
                <a:defRPr/>
              </a:pPr>
              <a:t>17/03/2016</a:t>
            </a:fld>
            <a:endParaRPr lang="en-GB"/>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4"/>
          <p:cNvSpPr>
            <a:spLocks noGrp="1"/>
          </p:cNvSpPr>
          <p:nvPr>
            <p:ph type="sldNum" sz="quarter" idx="12"/>
          </p:nvPr>
        </p:nvSpPr>
        <p:spPr/>
        <p:txBody>
          <a:bodyPr/>
          <a:lstStyle>
            <a:lvl1pPr>
              <a:defRPr/>
            </a:lvl1pPr>
          </a:lstStyle>
          <a:p>
            <a:pPr>
              <a:defRPr/>
            </a:pPr>
            <a:fld id="{CA44E528-3F6C-4394-945C-83D884877162}" type="slidenum">
              <a:rPr lang="en-GB"/>
              <a:pPr>
                <a:defRPr/>
              </a:pPr>
              <a:t>‹#›</a:t>
            </a:fld>
            <a:endParaRPr lang="en-GB"/>
          </a:p>
        </p:txBody>
      </p:sp>
    </p:spTree>
    <p:extLst>
      <p:ext uri="{BB962C8B-B14F-4D97-AF65-F5344CB8AC3E}">
        <p14:creationId xmlns:p14="http://schemas.microsoft.com/office/powerpoint/2010/main" val="1395747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15108F-B59E-44C0-95A0-6FA2B5E98003}" type="datetime1">
              <a:rPr lang="en-GB"/>
              <a:pPr>
                <a:defRPr/>
              </a:pPr>
              <a:t>17/03/2016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E45B7EF-36F7-461C-9493-BDD6F213FE0B}" type="slidenum">
              <a:rPr lang="en-GB"/>
              <a:pPr>
                <a:defRPr/>
              </a:pPr>
              <a:t>‹#›</a:t>
            </a:fld>
            <a:endParaRPr lang="en-GB"/>
          </a:p>
        </p:txBody>
      </p:sp>
    </p:spTree>
    <p:extLst>
      <p:ext uri="{BB962C8B-B14F-4D97-AF65-F5344CB8AC3E}">
        <p14:creationId xmlns:p14="http://schemas.microsoft.com/office/powerpoint/2010/main" val="1728373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66BD32-43B0-458B-9BA5-2636885D0BE8}" type="datetime1">
              <a:rPr lang="en-GB"/>
              <a:pPr>
                <a:defRPr/>
              </a:pPr>
              <a:t>17/03/2016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42B6102-471D-4495-B3F4-2D42AD8432F9}" type="slidenum">
              <a:rPr lang="en-GB"/>
              <a:pPr>
                <a:defRPr/>
              </a:pPr>
              <a:t>‹#›</a:t>
            </a:fld>
            <a:endParaRPr lang="en-GB"/>
          </a:p>
        </p:txBody>
      </p:sp>
    </p:spTree>
    <p:extLst>
      <p:ext uri="{BB962C8B-B14F-4D97-AF65-F5344CB8AC3E}">
        <p14:creationId xmlns:p14="http://schemas.microsoft.com/office/powerpoint/2010/main" val="424934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D4824B-96FF-4C56-843F-16462DECD02B}" type="datetime1">
              <a:rPr lang="en-GB"/>
              <a:pPr>
                <a:defRPr/>
              </a:pPr>
              <a:t>17/03/2016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59FECEB-05EE-44EF-895A-41F0C3F293B1}" type="slidenum">
              <a:rPr lang="en-GB"/>
              <a:pPr>
                <a:defRPr/>
              </a:pPr>
              <a:t>‹#›</a:t>
            </a:fld>
            <a:endParaRPr lang="en-GB"/>
          </a:p>
        </p:txBody>
      </p:sp>
    </p:spTree>
    <p:extLst>
      <p:ext uri="{BB962C8B-B14F-4D97-AF65-F5344CB8AC3E}">
        <p14:creationId xmlns:p14="http://schemas.microsoft.com/office/powerpoint/2010/main" val="169389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9144000" cy="836612"/>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9DF343E-F1EA-4465-BF2A-EF9400972563}" type="datetime1">
              <a:rPr lang="en-GB"/>
              <a:pPr>
                <a:defRPr/>
              </a:pPr>
              <a:t>17/03/2016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p>
        </p:txBody>
      </p:sp>
      <p:sp>
        <p:nvSpPr>
          <p:cNvPr id="24" name="Rectangle 23"/>
          <p:cNvSpPr/>
          <p:nvPr/>
        </p:nvSpPr>
        <p:spPr>
          <a:xfrm>
            <a:off x="-23813"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Slide Number Placeholder 5"/>
          <p:cNvSpPr>
            <a:spLocks noGrp="1"/>
          </p:cNvSpPr>
          <p:nvPr>
            <p:ph type="sldNum" sz="quarter" idx="4"/>
          </p:nvPr>
        </p:nvSpPr>
        <p:spPr>
          <a:xfrm>
            <a:off x="6875463" y="6356350"/>
            <a:ext cx="21336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pPr>
                <a:defRPr/>
              </a:pPr>
              <a:t>‹#›</a:t>
            </a:fld>
            <a:endParaRPr lang="en-GB"/>
          </a:p>
        </p:txBody>
      </p:sp>
      <p:pic>
        <p:nvPicPr>
          <p:cNvPr id="1033"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732240" y="6276975"/>
            <a:ext cx="1897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9750" y="6272213"/>
            <a:ext cx="15398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descr="D:\Admin\Logo\JMP_long v2.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24212" y="6291263"/>
            <a:ext cx="2695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66" r:id="rId3"/>
    <p:sldLayoutId id="2147483673" r:id="rId4"/>
    <p:sldLayoutId id="2147483674" r:id="rId5"/>
    <p:sldLayoutId id="2147483675" r:id="rId6"/>
    <p:sldLayoutId id="2147483667" r:id="rId7"/>
    <p:sldLayoutId id="2147483668" r:id="rId8"/>
    <p:sldLayoutId id="2147483669" r:id="rId9"/>
    <p:sldLayoutId id="2147483676" r:id="rId10"/>
    <p:sldLayoutId id="2147483670" r:id="rId11"/>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slaymaker@unicef.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746" y="1469767"/>
            <a:ext cx="7772400" cy="1470025"/>
          </a:xfrm>
        </p:spPr>
        <p:txBody>
          <a:bodyPr rtlCol="0">
            <a:normAutofit fontScale="90000"/>
          </a:bodyPr>
          <a:lstStyle/>
          <a:p>
            <a:pPr fontAlgn="auto">
              <a:spcAft>
                <a:spcPts val="0"/>
              </a:spcAft>
              <a:defRPr/>
            </a:pPr>
            <a:r>
              <a:rPr lang="fr-CH" sz="4900" dirty="0" smtClean="0"/>
              <a:t>Policy implications of </a:t>
            </a:r>
            <a:r>
              <a:rPr lang="fr-CH" sz="4900" dirty="0" err="1" smtClean="0"/>
              <a:t>SDGs</a:t>
            </a:r>
            <a:r>
              <a:rPr lang="fr-CH" sz="4900" dirty="0" smtClean="0"/>
              <a:t/>
            </a:r>
            <a:br>
              <a:rPr lang="fr-CH" sz="4900" dirty="0" smtClean="0"/>
            </a:br>
            <a:r>
              <a:rPr lang="fr-CH" sz="3600" dirty="0"/>
              <a:t/>
            </a:r>
            <a:br>
              <a:rPr lang="fr-CH" sz="3600" dirty="0"/>
            </a:br>
            <a:r>
              <a:rPr lang="fr-CH" sz="3100" dirty="0" smtClean="0"/>
              <a:t>SWA SMM, Day 3 </a:t>
            </a:r>
            <a:r>
              <a:rPr lang="fr-CH" sz="3100" dirty="0" err="1" smtClean="0"/>
              <a:t>Technical</a:t>
            </a:r>
            <a:r>
              <a:rPr lang="fr-CH" sz="3100" dirty="0" smtClean="0"/>
              <a:t> Meeting</a:t>
            </a:r>
            <a:br>
              <a:rPr lang="fr-CH" sz="3100" dirty="0" smtClean="0"/>
            </a:br>
            <a:r>
              <a:rPr lang="fr-CH" sz="3100" dirty="0" smtClean="0"/>
              <a:t>17th March, 2016 </a:t>
            </a:r>
            <a:endParaRPr lang="en-GB" sz="3100" dirty="0"/>
          </a:p>
        </p:txBody>
      </p:sp>
      <p:sp>
        <p:nvSpPr>
          <p:cNvPr id="3" name="Subtitle 2"/>
          <p:cNvSpPr>
            <a:spLocks noGrp="1"/>
          </p:cNvSpPr>
          <p:nvPr>
            <p:ph type="subTitle" idx="1"/>
          </p:nvPr>
        </p:nvSpPr>
        <p:spPr>
          <a:xfrm>
            <a:off x="1371600" y="3573016"/>
            <a:ext cx="6400800" cy="1752600"/>
          </a:xfrm>
        </p:spPr>
        <p:txBody>
          <a:bodyPr rtlCol="0">
            <a:normAutofit/>
          </a:bodyPr>
          <a:lstStyle/>
          <a:p>
            <a:pPr fontAlgn="auto">
              <a:spcAft>
                <a:spcPts val="0"/>
              </a:spcAft>
              <a:buFont typeface="Arial" panose="020B0604020202020204" pitchFamily="34" charset="0"/>
              <a:buNone/>
              <a:defRPr/>
            </a:pPr>
            <a:r>
              <a:rPr lang="en-US" sz="2800" dirty="0" smtClean="0"/>
              <a:t>Tom Slaymaker</a:t>
            </a:r>
          </a:p>
          <a:p>
            <a:pPr fontAlgn="auto">
              <a:spcAft>
                <a:spcPts val="0"/>
              </a:spcAft>
              <a:buFont typeface="Arial" panose="020B0604020202020204" pitchFamily="34" charset="0"/>
              <a:buNone/>
              <a:defRPr/>
            </a:pPr>
            <a:r>
              <a:rPr lang="en-US" sz="2800" dirty="0" smtClean="0">
                <a:hlinkClick r:id="rId3"/>
              </a:rPr>
              <a:t>tslaymaker@unicef.org</a:t>
            </a:r>
            <a:r>
              <a:rPr lang="en-US" sz="2800" dirty="0" smtClean="0"/>
              <a:t> </a:t>
            </a:r>
          </a:p>
          <a:p>
            <a:pPr fontAlgn="auto">
              <a:spcAft>
                <a:spcPts val="0"/>
              </a:spcAft>
              <a:buFont typeface="Arial" panose="020B0604020202020204" pitchFamily="34" charset="0"/>
              <a:buNone/>
              <a:defRPr/>
            </a:pPr>
            <a:r>
              <a:rPr lang="en-US" dirty="0" smtClean="0"/>
              <a:t> </a:t>
            </a:r>
            <a:endParaRPr lang="fr-CH" dirty="0" smtClean="0"/>
          </a:p>
        </p:txBody>
      </p:sp>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680" b="14638"/>
          <a:stretch/>
        </p:blipFill>
        <p:spPr bwMode="auto">
          <a:xfrm>
            <a:off x="3347864" y="5318760"/>
            <a:ext cx="2304256"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stretch>
            <a:fillRect/>
          </a:stretch>
        </p:blipFill>
        <p:spPr>
          <a:xfrm>
            <a:off x="570445" y="3656380"/>
            <a:ext cx="1602310" cy="2071419"/>
          </a:xfrm>
          <a:prstGeom prst="rect">
            <a:avLst/>
          </a:prstGeom>
        </p:spPr>
      </p:pic>
      <p:pic>
        <p:nvPicPr>
          <p:cNvPr id="7" name="Picture 6"/>
          <p:cNvPicPr>
            <a:picLocks noChangeAspect="1"/>
          </p:cNvPicPr>
          <p:nvPr/>
        </p:nvPicPr>
        <p:blipFill rotWithShape="1">
          <a:blip r:embed="rId6"/>
          <a:srcRect r="5201"/>
          <a:stretch/>
        </p:blipFill>
        <p:spPr>
          <a:xfrm>
            <a:off x="7150278" y="3656380"/>
            <a:ext cx="1436941" cy="2111316"/>
          </a:xfrm>
          <a:prstGeom prst="rect">
            <a:avLst/>
          </a:prstGeom>
        </p:spPr>
      </p:pic>
      <p:pic>
        <p:nvPicPr>
          <p:cNvPr id="8" name="Picture 7"/>
          <p:cNvPicPr>
            <a:picLocks noChangeAspect="1"/>
          </p:cNvPicPr>
          <p:nvPr/>
        </p:nvPicPr>
        <p:blipFill rotWithShape="1">
          <a:blip r:embed="rId6"/>
          <a:srcRect r="5201"/>
          <a:stretch/>
        </p:blipFill>
        <p:spPr>
          <a:xfrm>
            <a:off x="7053929" y="3656380"/>
            <a:ext cx="1436941" cy="2111316"/>
          </a:xfrm>
          <a:prstGeom prst="rect">
            <a:avLst/>
          </a:prstGeom>
        </p:spPr>
      </p:pic>
    </p:spTree>
    <p:extLst>
      <p:ext uri="{BB962C8B-B14F-4D97-AF65-F5344CB8AC3E}">
        <p14:creationId xmlns:p14="http://schemas.microsoft.com/office/powerpoint/2010/main" val="1676951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Implications for Country X</a:t>
            </a:r>
            <a:endParaRPr lang="en-GB" dirty="0"/>
          </a:p>
        </p:txBody>
      </p:sp>
      <p:sp>
        <p:nvSpPr>
          <p:cNvPr id="4" name="Slide Number Placeholder 3"/>
          <p:cNvSpPr>
            <a:spLocks noGrp="1"/>
          </p:cNvSpPr>
          <p:nvPr>
            <p:ph type="sldNum" sz="quarter" idx="12"/>
          </p:nvPr>
        </p:nvSpPr>
        <p:spPr>
          <a:xfrm>
            <a:off x="6875463" y="6376243"/>
            <a:ext cx="2133600" cy="365125"/>
          </a:xfrm>
        </p:spPr>
        <p:txBody>
          <a:bodyPr/>
          <a:lstStyle/>
          <a:p>
            <a:pPr>
              <a:defRPr/>
            </a:pPr>
            <a:fld id="{A73939FE-7BC6-42BD-B27E-1F76D60FE7C3}" type="slidenum">
              <a:rPr lang="en-GB" smtClean="0"/>
              <a:pPr>
                <a:defRPr/>
              </a:pPr>
              <a:t>10</a:t>
            </a:fld>
            <a:endParaRPr lang="en-GB"/>
          </a:p>
        </p:txBody>
      </p:sp>
      <p:graphicFrame>
        <p:nvGraphicFramePr>
          <p:cNvPr id="8" name="Chart 7"/>
          <p:cNvGraphicFramePr>
            <a:graphicFrameLocks/>
          </p:cNvGraphicFramePr>
          <p:nvPr>
            <p:extLst>
              <p:ext uri="{D42A27DB-BD31-4B8C-83A1-F6EECF244321}">
                <p14:modId xmlns:p14="http://schemas.microsoft.com/office/powerpoint/2010/main" val="4150566124"/>
              </p:ext>
            </p:extLst>
          </p:nvPr>
        </p:nvGraphicFramePr>
        <p:xfrm>
          <a:off x="323528" y="1484784"/>
          <a:ext cx="8496944"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7170127" y="1576685"/>
            <a:ext cx="1650346"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84727" y="1497360"/>
            <a:ext cx="1185399"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799328" y="1491344"/>
            <a:ext cx="1373990"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425338" y="1531006"/>
            <a:ext cx="1373990"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239939" y="1491344"/>
            <a:ext cx="1185399"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2807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4000" smtClean="0">
                <a:latin typeface="Calibri" pitchFamily="34" charset="0"/>
                <a:cs typeface="Arial" charset="0"/>
              </a:rPr>
              <a:t>Target 6.2: </a:t>
            </a:r>
            <a:r>
              <a:rPr lang="en-GB" altLang="en-US" sz="4000" b="1" smtClean="0">
                <a:latin typeface="Calibri" pitchFamily="34" charset="0"/>
                <a:cs typeface="Arial" charset="0"/>
              </a:rPr>
              <a:t>Sanitation</a:t>
            </a:r>
            <a:r>
              <a:rPr lang="en-GB" altLang="en-US" sz="4000" smtClean="0">
                <a:latin typeface="Calibri" pitchFamily="34" charset="0"/>
                <a:cs typeface="Arial" charset="0"/>
              </a:rPr>
              <a:t> and hygiene</a:t>
            </a:r>
            <a:endParaRPr lang="en-GB" sz="4000"/>
          </a:p>
        </p:txBody>
      </p:sp>
      <p:sp>
        <p:nvSpPr>
          <p:cNvPr id="3" name="Content Placeholder 2"/>
          <p:cNvSpPr>
            <a:spLocks noGrp="1"/>
          </p:cNvSpPr>
          <p:nvPr>
            <p:ph idx="1"/>
          </p:nvPr>
        </p:nvSpPr>
        <p:spPr/>
        <p:txBody>
          <a:bodyPr>
            <a:noAutofit/>
          </a:bodyPr>
          <a:lstStyle/>
          <a:p>
            <a:pPr marL="0" indent="0">
              <a:spcAft>
                <a:spcPts val="0"/>
              </a:spcAft>
              <a:buNone/>
              <a:defRPr/>
            </a:pPr>
            <a:r>
              <a:rPr lang="en-GB" altLang="en-US" sz="2400" i="1" dirty="0" smtClean="0">
                <a:latin typeface="Calibri" pitchFamily="34" charset="0"/>
                <a:cs typeface="Arial" charset="0"/>
              </a:rPr>
              <a:t>By </a:t>
            </a:r>
            <a:r>
              <a:rPr lang="en-GB" altLang="en-US" sz="2400" i="1" dirty="0">
                <a:latin typeface="Calibri" pitchFamily="34" charset="0"/>
                <a:cs typeface="Arial" charset="0"/>
              </a:rPr>
              <a:t>2030, achieve access to </a:t>
            </a:r>
            <a:r>
              <a:rPr lang="en-GB" altLang="en-US" sz="2400" b="1" i="1" dirty="0">
                <a:latin typeface="Calibri" pitchFamily="34" charset="0"/>
                <a:cs typeface="Arial" charset="0"/>
              </a:rPr>
              <a:t>adequate</a:t>
            </a:r>
            <a:r>
              <a:rPr lang="en-GB" altLang="en-US" sz="2400" i="1" dirty="0">
                <a:latin typeface="Calibri" pitchFamily="34" charset="0"/>
                <a:cs typeface="Arial" charset="0"/>
              </a:rPr>
              <a:t> and </a:t>
            </a:r>
            <a:r>
              <a:rPr lang="en-GB" altLang="en-US" sz="2400" b="1" i="1" dirty="0">
                <a:latin typeface="Calibri" pitchFamily="34" charset="0"/>
                <a:cs typeface="Arial" charset="0"/>
              </a:rPr>
              <a:t>equitable</a:t>
            </a:r>
            <a:r>
              <a:rPr lang="en-GB" altLang="en-US" sz="2400" i="1" dirty="0">
                <a:latin typeface="Calibri" pitchFamily="34" charset="0"/>
                <a:cs typeface="Arial" charset="0"/>
              </a:rPr>
              <a:t> </a:t>
            </a:r>
            <a:r>
              <a:rPr lang="en-GB" altLang="en-US" sz="2400" b="1" i="1" dirty="0">
                <a:latin typeface="Calibri" pitchFamily="34" charset="0"/>
                <a:cs typeface="Arial" charset="0"/>
              </a:rPr>
              <a:t>sanitation</a:t>
            </a:r>
            <a:r>
              <a:rPr lang="en-GB" altLang="en-US" sz="2400" i="1" dirty="0">
                <a:latin typeface="Calibri" pitchFamily="34" charset="0"/>
                <a:cs typeface="Arial" charset="0"/>
              </a:rPr>
              <a:t> and hygiene for all, and </a:t>
            </a:r>
            <a:r>
              <a:rPr lang="en-GB" altLang="en-US" sz="2400" b="1" i="1" dirty="0">
                <a:latin typeface="Calibri" pitchFamily="34" charset="0"/>
                <a:cs typeface="Arial" charset="0"/>
              </a:rPr>
              <a:t>end open defecation</a:t>
            </a:r>
            <a:r>
              <a:rPr lang="en-GB" altLang="en-US" sz="2400" i="1" dirty="0">
                <a:latin typeface="Calibri" pitchFamily="34" charset="0"/>
                <a:cs typeface="Arial" charset="0"/>
              </a:rPr>
              <a:t>, paying special attention to the needs of </a:t>
            </a:r>
            <a:r>
              <a:rPr lang="en-GB" altLang="en-US" sz="2400" b="1" i="1" dirty="0">
                <a:latin typeface="Calibri" pitchFamily="34" charset="0"/>
                <a:cs typeface="Arial" charset="0"/>
              </a:rPr>
              <a:t>women and girls </a:t>
            </a:r>
            <a:r>
              <a:rPr lang="en-GB" altLang="en-US" sz="2400" i="1" dirty="0">
                <a:latin typeface="Calibri" pitchFamily="34" charset="0"/>
                <a:cs typeface="Arial" charset="0"/>
              </a:rPr>
              <a:t>and those in </a:t>
            </a:r>
            <a:r>
              <a:rPr lang="en-GB" altLang="en-US" sz="2400" b="1" i="1" dirty="0">
                <a:latin typeface="Calibri" pitchFamily="34" charset="0"/>
                <a:cs typeface="Arial" charset="0"/>
              </a:rPr>
              <a:t>vulnerable situations</a:t>
            </a:r>
          </a:p>
          <a:p>
            <a:pPr marL="0" indent="0">
              <a:spcAft>
                <a:spcPts val="0"/>
              </a:spcAft>
              <a:buNone/>
              <a:defRPr/>
            </a:pPr>
            <a:r>
              <a:rPr lang="en-US" altLang="en-US" sz="2400" b="1" dirty="0" smtClean="0">
                <a:latin typeface="Calibri" pitchFamily="34" charset="0"/>
                <a:cs typeface="Arial" charset="0"/>
              </a:rPr>
              <a:t>6.2.1: 	Population </a:t>
            </a:r>
            <a:r>
              <a:rPr lang="en-US" altLang="en-US" sz="2400" b="1" dirty="0">
                <a:latin typeface="Calibri" pitchFamily="34" charset="0"/>
                <a:cs typeface="Arial" charset="0"/>
              </a:rPr>
              <a:t>using safely managed sanitation </a:t>
            </a:r>
            <a:r>
              <a:rPr lang="en-US" altLang="en-US" sz="2400" b="1" dirty="0" smtClean="0">
                <a:latin typeface="Calibri" pitchFamily="34" charset="0"/>
                <a:cs typeface="Arial" charset="0"/>
              </a:rPr>
              <a:t>services including a handwashing facility with soap and water</a:t>
            </a:r>
            <a:endParaRPr lang="en-US" altLang="en-US" sz="2400" b="1" dirty="0">
              <a:latin typeface="Calibri" pitchFamily="34" charset="0"/>
              <a:cs typeface="Arial" charset="0"/>
            </a:endParaRPr>
          </a:p>
          <a:p>
            <a:pPr marL="0" indent="0">
              <a:spcAft>
                <a:spcPts val="0"/>
              </a:spcAft>
              <a:buNone/>
              <a:defRPr/>
            </a:pPr>
            <a:r>
              <a:rPr lang="en-US" altLang="en-US" sz="2400" dirty="0">
                <a:latin typeface="Calibri" pitchFamily="34" charset="0"/>
                <a:cs typeface="Arial" charset="0"/>
              </a:rPr>
              <a:t>Definition: Pop. using an improved sanitation facility which is:</a:t>
            </a:r>
          </a:p>
          <a:p>
            <a:pPr marL="457200" indent="-457200">
              <a:defRPr/>
            </a:pPr>
            <a:r>
              <a:rPr lang="en-US" altLang="en-US" sz="2400" dirty="0">
                <a:latin typeface="Calibri" pitchFamily="34" charset="0"/>
                <a:cs typeface="Arial" charset="0"/>
              </a:rPr>
              <a:t>not shared with other households and where </a:t>
            </a:r>
          </a:p>
          <a:p>
            <a:pPr marL="457200" indent="-457200">
              <a:defRPr/>
            </a:pPr>
            <a:r>
              <a:rPr lang="en-US" altLang="en-US" sz="2400" dirty="0">
                <a:latin typeface="Calibri" pitchFamily="34" charset="0"/>
                <a:cs typeface="Arial" charset="0"/>
              </a:rPr>
              <a:t>excreta are safely disposed in situ or </a:t>
            </a:r>
          </a:p>
          <a:p>
            <a:pPr marL="457200" indent="-457200">
              <a:defRPr/>
            </a:pPr>
            <a:r>
              <a:rPr lang="fr-CH" altLang="en-US" sz="2400" dirty="0" err="1">
                <a:latin typeface="Calibri" pitchFamily="34" charset="0"/>
                <a:cs typeface="Arial" charset="0"/>
              </a:rPr>
              <a:t>transported</a:t>
            </a:r>
            <a:r>
              <a:rPr lang="fr-CH" altLang="en-US" sz="2400" dirty="0">
                <a:latin typeface="Calibri" pitchFamily="34" charset="0"/>
                <a:cs typeface="Arial" charset="0"/>
              </a:rPr>
              <a:t> and </a:t>
            </a:r>
            <a:r>
              <a:rPr lang="fr-CH" altLang="en-US" sz="2400" dirty="0" err="1">
                <a:latin typeface="Calibri" pitchFamily="34" charset="0"/>
                <a:cs typeface="Arial" charset="0"/>
              </a:rPr>
              <a:t>treated</a:t>
            </a:r>
            <a:r>
              <a:rPr lang="fr-CH" altLang="en-US" sz="2400" dirty="0">
                <a:latin typeface="Calibri" pitchFamily="34" charset="0"/>
                <a:cs typeface="Arial" charset="0"/>
              </a:rPr>
              <a:t> </a:t>
            </a:r>
            <a:r>
              <a:rPr lang="fr-CH" altLang="en-US" sz="2400" dirty="0" smtClean="0">
                <a:latin typeface="Calibri" pitchFamily="34" charset="0"/>
                <a:cs typeface="Arial" charset="0"/>
              </a:rPr>
              <a:t>off-site</a:t>
            </a:r>
            <a:endParaRPr lang="en-GB" altLang="en-US" sz="2400" dirty="0">
              <a:latin typeface="Calibri" pitchFamily="34" charset="0"/>
              <a:cs typeface="Arial" charset="0"/>
            </a:endParaRPr>
          </a:p>
        </p:txBody>
      </p:sp>
      <p:sp>
        <p:nvSpPr>
          <p:cNvPr id="4" name="Slide Number Placeholder 3"/>
          <p:cNvSpPr>
            <a:spLocks noGrp="1"/>
          </p:cNvSpPr>
          <p:nvPr>
            <p:ph type="sldNum" sz="quarter" idx="12"/>
          </p:nvPr>
        </p:nvSpPr>
        <p:spPr/>
        <p:txBody>
          <a:bodyPr/>
          <a:lstStyle/>
          <a:p>
            <a:fld id="{55799D02-54E6-48B7-B65B-72D57F1FC91F}" type="slidenum">
              <a:rPr lang="en-GB" smtClean="0"/>
              <a:t>11</a:t>
            </a:fld>
            <a:endParaRPr lang="en-GB"/>
          </a:p>
        </p:txBody>
      </p:sp>
      <p:sp>
        <p:nvSpPr>
          <p:cNvPr id="5" name="TextBox 4"/>
          <p:cNvSpPr txBox="1"/>
          <p:nvPr/>
        </p:nvSpPr>
        <p:spPr>
          <a:xfrm>
            <a:off x="7164288" y="4365104"/>
            <a:ext cx="2016224" cy="461665"/>
          </a:xfrm>
          <a:prstGeom prst="rect">
            <a:avLst/>
          </a:prstGeom>
          <a:noFill/>
        </p:spPr>
        <p:txBody>
          <a:bodyPr wrap="square" rtlCol="0">
            <a:spAutoFit/>
          </a:bodyPr>
          <a:lstStyle/>
          <a:p>
            <a:pPr algn="ctr"/>
            <a:r>
              <a:rPr lang="fr-CH" sz="2400" b="1" smtClean="0"/>
              <a:t>Accessibility</a:t>
            </a:r>
            <a:endParaRPr lang="en-GB" sz="2400" b="1"/>
          </a:p>
        </p:txBody>
      </p:sp>
      <p:sp>
        <p:nvSpPr>
          <p:cNvPr id="6" name="TextBox 5"/>
          <p:cNvSpPr txBox="1"/>
          <p:nvPr/>
        </p:nvSpPr>
        <p:spPr>
          <a:xfrm>
            <a:off x="7092280" y="4983559"/>
            <a:ext cx="2160240" cy="461665"/>
          </a:xfrm>
          <a:prstGeom prst="rect">
            <a:avLst/>
          </a:prstGeom>
          <a:noFill/>
        </p:spPr>
        <p:txBody>
          <a:bodyPr wrap="square" rtlCol="0">
            <a:spAutoFit/>
          </a:bodyPr>
          <a:lstStyle/>
          <a:p>
            <a:pPr algn="ctr"/>
            <a:r>
              <a:rPr lang="fr-CH" sz="2400" b="1" smtClean="0"/>
              <a:t>Quality</a:t>
            </a:r>
            <a:endParaRPr lang="en-GB" sz="2400" b="1"/>
          </a:p>
        </p:txBody>
      </p:sp>
    </p:spTree>
    <p:extLst>
      <p:ext uri="{BB962C8B-B14F-4D97-AF65-F5344CB8AC3E}">
        <p14:creationId xmlns:p14="http://schemas.microsoft.com/office/powerpoint/2010/main" val="84306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73939FE-7BC6-42BD-B27E-1F76D60FE7C3}" type="slidenum">
              <a:rPr lang="en-GB" smtClean="0"/>
              <a:pPr>
                <a:defRPr/>
              </a:pPr>
              <a:t>12</a:t>
            </a:fld>
            <a:endParaRPr lang="en-GB"/>
          </a:p>
        </p:txBody>
      </p:sp>
      <p:graphicFrame>
        <p:nvGraphicFramePr>
          <p:cNvPr id="5" name="Table 4"/>
          <p:cNvGraphicFramePr>
            <a:graphicFrameLocks noGrp="1"/>
          </p:cNvGraphicFramePr>
          <p:nvPr>
            <p:extLst/>
          </p:nvPr>
        </p:nvGraphicFramePr>
        <p:xfrm>
          <a:off x="1" y="-99391"/>
          <a:ext cx="9110234" cy="6225554"/>
        </p:xfrm>
        <a:graphic>
          <a:graphicData uri="http://schemas.openxmlformats.org/drawingml/2006/table">
            <a:tbl>
              <a:tblPr>
                <a:tableStyleId>{0505E3EF-67EA-436B-97B2-0124C06EBD24}</a:tableStyleId>
              </a:tblPr>
              <a:tblGrid>
                <a:gridCol w="1763687"/>
                <a:gridCol w="2664296"/>
                <a:gridCol w="4682251"/>
              </a:tblGrid>
              <a:tr h="1165945">
                <a:tc>
                  <a:txBody>
                    <a:bodyPr/>
                    <a:lstStyle/>
                    <a:p>
                      <a:pPr algn="ctr" fontAlgn="ctr"/>
                      <a:r>
                        <a:rPr lang="en-GB" sz="2400" u="none" strike="noStrike" dirty="0" smtClean="0">
                          <a:effectLst/>
                        </a:rPr>
                        <a:t>MDG/SDG</a:t>
                      </a:r>
                      <a:endParaRPr lang="en-GB" sz="2400" b="1" i="0" u="none" strike="noStrike" dirty="0">
                        <a:solidFill>
                          <a:schemeClr val="bg1"/>
                        </a:solidFill>
                        <a:effectLst/>
                        <a:latin typeface="Calibri"/>
                      </a:endParaRPr>
                    </a:p>
                  </a:txBody>
                  <a:tcPr marL="8621" marR="8621" marT="8621" marB="0" anchor="ctr">
                    <a:solidFill>
                      <a:schemeClr val="bg1">
                        <a:lumMod val="75000"/>
                      </a:schemeClr>
                    </a:solidFill>
                  </a:tcPr>
                </a:tc>
                <a:tc>
                  <a:txBody>
                    <a:bodyPr/>
                    <a:lstStyle/>
                    <a:p>
                      <a:pPr algn="ctr" fontAlgn="ctr"/>
                      <a:r>
                        <a:rPr lang="en-GB" sz="2400" u="none" strike="noStrike" dirty="0" smtClean="0">
                          <a:effectLst/>
                        </a:rPr>
                        <a:t>Service ladder</a:t>
                      </a:r>
                      <a:endParaRPr lang="en-GB" sz="2400" b="1" i="0" u="none" strike="noStrike" dirty="0">
                        <a:solidFill>
                          <a:schemeClr val="bg1"/>
                        </a:solidFill>
                        <a:effectLst/>
                        <a:latin typeface="Calibri"/>
                      </a:endParaRPr>
                    </a:p>
                  </a:txBody>
                  <a:tcPr marL="8621" marR="8621" marT="8621" marB="0" anchor="ctr">
                    <a:solidFill>
                      <a:schemeClr val="bg1">
                        <a:lumMod val="75000"/>
                      </a:schemeClr>
                    </a:solidFill>
                  </a:tcPr>
                </a:tc>
                <a:tc>
                  <a:txBody>
                    <a:bodyPr/>
                    <a:lstStyle/>
                    <a:p>
                      <a:pPr algn="ctr" fontAlgn="ctr"/>
                      <a:r>
                        <a:rPr lang="en-GB" sz="2400" u="none" strike="noStrike" smtClean="0">
                          <a:effectLst/>
                        </a:rPr>
                        <a:t>Progressive realization</a:t>
                      </a:r>
                      <a:endParaRPr lang="en-GB" sz="2400" b="1" i="0" u="none" strike="noStrike">
                        <a:solidFill>
                          <a:schemeClr val="bg1"/>
                        </a:solidFill>
                        <a:effectLst/>
                        <a:latin typeface="Calibri"/>
                      </a:endParaRPr>
                    </a:p>
                  </a:txBody>
                  <a:tcPr marL="8621" marR="8621" marT="8621" marB="0" anchor="ctr">
                    <a:solidFill>
                      <a:schemeClr val="bg1">
                        <a:lumMod val="75000"/>
                      </a:schemeClr>
                    </a:solidFill>
                  </a:tcPr>
                </a:tc>
              </a:tr>
              <a:tr h="1693089">
                <a:tc>
                  <a:txBody>
                    <a:bodyPr/>
                    <a:lstStyle/>
                    <a:p>
                      <a:pPr algn="ctr" fontAlgn="ctr"/>
                      <a:r>
                        <a:rPr lang="en-GB" sz="2400" u="none" strike="noStrike" smtClean="0">
                          <a:effectLst/>
                        </a:rPr>
                        <a:t>SDG 6.2</a:t>
                      </a:r>
                      <a:endParaRPr lang="en-GB" sz="2400" b="1" i="0" u="none" strike="noStrike">
                        <a:solidFill>
                          <a:schemeClr val="bg1"/>
                        </a:solidFill>
                        <a:effectLst/>
                        <a:latin typeface="Calibri"/>
                      </a:endParaRPr>
                    </a:p>
                  </a:txBody>
                  <a:tcPr marL="9525" marR="9525" marT="9525" marB="0" vert="vert270" anchor="ctr"/>
                </a:tc>
                <a:tc>
                  <a:txBody>
                    <a:bodyPr/>
                    <a:lstStyle/>
                    <a:p>
                      <a:pPr algn="ctr" fontAlgn="ctr"/>
                      <a:r>
                        <a:rPr lang="en-GB" sz="1600" u="none" strike="noStrike" smtClean="0">
                          <a:solidFill>
                            <a:schemeClr val="bg1"/>
                          </a:solidFill>
                          <a:effectLst/>
                        </a:rPr>
                        <a:t>Safely managed sanitation </a:t>
                      </a:r>
                      <a:endParaRPr lang="en-GB" sz="1600" b="0" i="0" u="none" strike="noStrike">
                        <a:solidFill>
                          <a:schemeClr val="bg1"/>
                        </a:solidFill>
                        <a:effectLst/>
                        <a:latin typeface="Calibri"/>
                      </a:endParaRPr>
                    </a:p>
                  </a:txBody>
                  <a:tcPr marL="9525" marR="9525" marT="9525" marB="0" anchor="ctr">
                    <a:solidFill>
                      <a:srgbClr val="009900"/>
                    </a:solidFill>
                  </a:tcPr>
                </a:tc>
                <a:tc>
                  <a:txBody>
                    <a:bodyPr/>
                    <a:lstStyle/>
                    <a:p>
                      <a:pPr algn="l" fontAlgn="ctr"/>
                      <a:r>
                        <a:rPr lang="en-US" sz="1600" u="none" strike="noStrike" dirty="0" smtClean="0">
                          <a:solidFill>
                            <a:schemeClr val="bg1"/>
                          </a:solidFill>
                          <a:effectLst/>
                        </a:rPr>
                        <a:t>Private</a:t>
                      </a:r>
                      <a:r>
                        <a:rPr lang="en-US" sz="1600" u="none" strike="noStrike" baseline="0" dirty="0" smtClean="0">
                          <a:solidFill>
                            <a:schemeClr val="bg1"/>
                          </a:solidFill>
                          <a:effectLst/>
                        </a:rPr>
                        <a:t> improved facility where faecal wastes are safely disposed on site or transported and treated off-site; plus a handwashing facility with soap and water</a:t>
                      </a:r>
                      <a:endParaRPr lang="en-US" sz="1600" b="0" i="0" u="none" strike="noStrike" dirty="0">
                        <a:solidFill>
                          <a:schemeClr val="bg1"/>
                        </a:solidFill>
                        <a:effectLst/>
                        <a:latin typeface="Calibri"/>
                      </a:endParaRPr>
                    </a:p>
                  </a:txBody>
                  <a:tcPr marL="144000" marR="914400" marT="0" marB="0" anchor="ctr">
                    <a:solidFill>
                      <a:srgbClr val="009900"/>
                    </a:solidFill>
                  </a:tcPr>
                </a:tc>
              </a:tr>
              <a:tr h="733672">
                <a:tc rowSpan="4">
                  <a:txBody>
                    <a:bodyPr/>
                    <a:lstStyle/>
                    <a:p>
                      <a:pPr algn="ctr" fontAlgn="ctr"/>
                      <a:r>
                        <a:rPr lang="en-GB" sz="2400" u="none" strike="noStrike" smtClean="0">
                          <a:effectLst/>
                        </a:rPr>
                        <a:t>MDG</a:t>
                      </a:r>
                      <a:r>
                        <a:rPr lang="en-GB" sz="2400" u="none" strike="noStrike" baseline="0" smtClean="0">
                          <a:effectLst/>
                        </a:rPr>
                        <a:t> continuity</a:t>
                      </a:r>
                      <a:endParaRPr lang="en-GB" sz="2400" u="none" strike="noStrike" smtClean="0">
                        <a:effectLst/>
                      </a:endParaRPr>
                    </a:p>
                  </a:txBody>
                  <a:tcPr marL="8621" marR="8621" marT="8621" marB="0" vert="vert270" anchor="ctr"/>
                </a:tc>
                <a:tc>
                  <a:txBody>
                    <a:bodyPr/>
                    <a:lstStyle/>
                    <a:p>
                      <a:pPr algn="ctr" fontAlgn="ctr"/>
                      <a:r>
                        <a:rPr lang="en-GB" sz="1600" u="none" strike="noStrike" smtClean="0">
                          <a:effectLst/>
                        </a:rPr>
                        <a:t>Basic sanitation</a:t>
                      </a:r>
                      <a:endParaRPr lang="en-GB" sz="1600" b="0" i="0" u="none" strike="noStrike">
                        <a:solidFill>
                          <a:srgbClr val="000000"/>
                        </a:solidFill>
                        <a:effectLst/>
                        <a:latin typeface="Calibri"/>
                      </a:endParaRPr>
                    </a:p>
                  </a:txBody>
                  <a:tcPr marL="8621" marR="8621" marT="8621" marB="0" anchor="ctr">
                    <a:solidFill>
                      <a:srgbClr val="92D050"/>
                    </a:solidFill>
                  </a:tcPr>
                </a:tc>
                <a:tc>
                  <a:txBody>
                    <a:bodyPr/>
                    <a:lstStyle/>
                    <a:p>
                      <a:pPr algn="l" fontAlgn="ctr"/>
                      <a:r>
                        <a:rPr lang="en-US" sz="1600" u="none" strike="noStrike" dirty="0" smtClean="0">
                          <a:effectLst/>
                        </a:rPr>
                        <a:t>Improved</a:t>
                      </a:r>
                      <a:r>
                        <a:rPr lang="en-US" sz="1600" u="none" strike="noStrike" baseline="0" dirty="0" smtClean="0">
                          <a:effectLst/>
                        </a:rPr>
                        <a:t> facility which separates excreta from human contact (private)</a:t>
                      </a:r>
                      <a:endParaRPr lang="en-US" sz="1600" b="0" i="0" u="none" strike="noStrike" dirty="0">
                        <a:solidFill>
                          <a:srgbClr val="000000"/>
                        </a:solidFill>
                        <a:effectLst/>
                        <a:latin typeface="Calibri"/>
                      </a:endParaRPr>
                    </a:p>
                  </a:txBody>
                  <a:tcPr marL="144000" marR="914400" marT="0" marB="0" anchor="ctr">
                    <a:solidFill>
                      <a:srgbClr val="92D050"/>
                    </a:solidFill>
                  </a:tcPr>
                </a:tc>
              </a:tr>
              <a:tr h="973527">
                <a:tc vMerge="1">
                  <a:txBody>
                    <a:bodyPr/>
                    <a:lstStyle/>
                    <a:p>
                      <a:endParaRPr lang="en-GB"/>
                    </a:p>
                  </a:txBody>
                  <a:tcPr/>
                </a:tc>
                <a:tc>
                  <a:txBody>
                    <a:bodyPr/>
                    <a:lstStyle/>
                    <a:p>
                      <a:pPr algn="ctr" fontAlgn="ctr"/>
                      <a:r>
                        <a:rPr lang="en-GB" sz="1600" u="none" strike="noStrike" smtClean="0">
                          <a:effectLst/>
                        </a:rPr>
                        <a:t>Shared sanitation</a:t>
                      </a:r>
                      <a:endParaRPr lang="en-GB" sz="1600" b="0" i="0" u="none" strike="noStrike">
                        <a:solidFill>
                          <a:srgbClr val="000000"/>
                        </a:solidFill>
                        <a:effectLst/>
                        <a:latin typeface="Calibri"/>
                      </a:endParaRPr>
                    </a:p>
                  </a:txBody>
                  <a:tcPr marL="8621" marR="8621" marT="8621" marB="0" anchor="ctr">
                    <a:solidFill>
                      <a:srgbClr val="FCF600"/>
                    </a:solidFill>
                  </a:tcPr>
                </a:tc>
                <a:tc>
                  <a:txBody>
                    <a:bodyPr/>
                    <a:lstStyle/>
                    <a:p>
                      <a:pPr algn="l" fontAlgn="ctr"/>
                      <a:r>
                        <a:rPr lang="en-US" sz="1600" u="none" strike="noStrike" dirty="0" smtClean="0">
                          <a:effectLst/>
                        </a:rPr>
                        <a:t>Improved facility which separates</a:t>
                      </a:r>
                      <a:r>
                        <a:rPr lang="en-US" sz="1600" u="none" strike="noStrike" baseline="0" dirty="0" smtClean="0">
                          <a:effectLst/>
                        </a:rPr>
                        <a:t> excreta from human contact (shared with other </a:t>
                      </a:r>
                      <a:r>
                        <a:rPr lang="en-US" sz="1600" u="none" strike="noStrike" baseline="0" dirty="0" err="1" smtClean="0">
                          <a:effectLst/>
                        </a:rPr>
                        <a:t>hh</a:t>
                      </a:r>
                      <a:r>
                        <a:rPr lang="en-US" sz="1600" u="none" strike="noStrike" baseline="0" dirty="0" smtClean="0">
                          <a:effectLst/>
                        </a:rPr>
                        <a:t>)</a:t>
                      </a:r>
                      <a:endParaRPr lang="en-US" sz="1600" b="0" i="0" u="none" strike="noStrike" dirty="0">
                        <a:solidFill>
                          <a:srgbClr val="000000"/>
                        </a:solidFill>
                        <a:effectLst/>
                        <a:latin typeface="Calibri"/>
                      </a:endParaRPr>
                    </a:p>
                  </a:txBody>
                  <a:tcPr marL="144000" marR="914400" marT="0" marB="0" anchor="ctr">
                    <a:solidFill>
                      <a:srgbClr val="FCF600"/>
                    </a:solidFill>
                  </a:tcPr>
                </a:tc>
              </a:tr>
              <a:tr h="685794">
                <a:tc vMerge="1">
                  <a:txBody>
                    <a:bodyPr/>
                    <a:lstStyle/>
                    <a:p>
                      <a:endParaRPr lang="en-GB"/>
                    </a:p>
                  </a:txBody>
                  <a:tcPr/>
                </a:tc>
                <a:tc>
                  <a:txBody>
                    <a:bodyPr/>
                    <a:lstStyle/>
                    <a:p>
                      <a:pPr algn="ctr" fontAlgn="ctr"/>
                      <a:r>
                        <a:rPr lang="en-GB" sz="1600" u="none" strike="noStrike" smtClean="0">
                          <a:effectLst/>
                        </a:rPr>
                        <a:t>Unimproved sanitation</a:t>
                      </a:r>
                      <a:endParaRPr lang="en-GB" sz="1600" b="0" i="0" u="none" strike="noStrike">
                        <a:solidFill>
                          <a:srgbClr val="000000"/>
                        </a:solidFill>
                        <a:effectLst/>
                        <a:latin typeface="Calibri"/>
                      </a:endParaRPr>
                    </a:p>
                  </a:txBody>
                  <a:tcPr marL="8621" marR="8621" marT="8621" marB="0" anchor="ctr">
                    <a:solidFill>
                      <a:srgbClr val="FF9900"/>
                    </a:solidFill>
                  </a:tcPr>
                </a:tc>
                <a:tc>
                  <a:txBody>
                    <a:bodyPr/>
                    <a:lstStyle/>
                    <a:p>
                      <a:pPr algn="l" fontAlgn="ctr"/>
                      <a:r>
                        <a:rPr lang="en-US" sz="1600" b="0" i="0" u="none" strike="noStrike" dirty="0" smtClean="0">
                          <a:solidFill>
                            <a:schemeClr val="dk1"/>
                          </a:solidFill>
                          <a:effectLst/>
                          <a:latin typeface="+mn-lt"/>
                        </a:rPr>
                        <a:t>Unimproved</a:t>
                      </a:r>
                      <a:r>
                        <a:rPr lang="en-US" sz="1600" b="0" i="0" u="none" strike="noStrike" baseline="0" dirty="0" smtClean="0">
                          <a:solidFill>
                            <a:schemeClr val="dk1"/>
                          </a:solidFill>
                          <a:effectLst/>
                          <a:latin typeface="+mn-lt"/>
                        </a:rPr>
                        <a:t> facility does not separate excreta from human contact</a:t>
                      </a:r>
                      <a:endParaRPr lang="en-US" sz="1600" b="0" i="0" u="none" strike="noStrike" dirty="0">
                        <a:solidFill>
                          <a:srgbClr val="000000"/>
                        </a:solidFill>
                        <a:effectLst/>
                        <a:latin typeface="Calibri"/>
                      </a:endParaRPr>
                    </a:p>
                  </a:txBody>
                  <a:tcPr marL="144000" marR="914400" marT="0" marB="0" anchor="ctr">
                    <a:solidFill>
                      <a:srgbClr val="FF9900"/>
                    </a:solidFill>
                  </a:tcPr>
                </a:tc>
              </a:tr>
              <a:tr h="973527">
                <a:tc vMerge="1">
                  <a:txBody>
                    <a:bodyPr/>
                    <a:lstStyle/>
                    <a:p>
                      <a:endParaRPr lang="en-GB"/>
                    </a:p>
                  </a:txBody>
                  <a:tcPr/>
                </a:tc>
                <a:tc>
                  <a:txBody>
                    <a:bodyPr/>
                    <a:lstStyle/>
                    <a:p>
                      <a:pPr algn="ctr" fontAlgn="ctr"/>
                      <a:r>
                        <a:rPr lang="en-GB" sz="1600" u="none" strike="noStrike" smtClean="0">
                          <a:solidFill>
                            <a:schemeClr val="bg1"/>
                          </a:solidFill>
                          <a:effectLst/>
                        </a:rPr>
                        <a:t>No service</a:t>
                      </a:r>
                      <a:endParaRPr lang="en-GB" sz="1600" b="0" i="0" u="none" strike="noStrike">
                        <a:solidFill>
                          <a:schemeClr val="bg1"/>
                        </a:solidFill>
                        <a:effectLst/>
                        <a:latin typeface="Calibri"/>
                      </a:endParaRPr>
                    </a:p>
                  </a:txBody>
                  <a:tcPr marL="8621" marR="8621" marT="8621" marB="0" anchor="ctr">
                    <a:solidFill>
                      <a:srgbClr val="F46710"/>
                    </a:solidFill>
                  </a:tcPr>
                </a:tc>
                <a:tc>
                  <a:txBody>
                    <a:bodyPr/>
                    <a:lstStyle/>
                    <a:p>
                      <a:pPr algn="l" fontAlgn="ctr"/>
                      <a:r>
                        <a:rPr lang="en-US" sz="1600" u="none" strike="noStrike" dirty="0" smtClean="0">
                          <a:solidFill>
                            <a:schemeClr val="bg1"/>
                          </a:solidFill>
                          <a:effectLst/>
                        </a:rPr>
                        <a:t>Open defecation</a:t>
                      </a:r>
                      <a:endParaRPr lang="en-US" sz="1600" b="0" i="0" u="none" strike="noStrike" dirty="0">
                        <a:solidFill>
                          <a:schemeClr val="bg1"/>
                        </a:solidFill>
                        <a:effectLst/>
                        <a:latin typeface="Calibri"/>
                      </a:endParaRPr>
                    </a:p>
                  </a:txBody>
                  <a:tcPr marL="144000" marR="914400" marT="0" marB="0" anchor="ctr">
                    <a:solidFill>
                      <a:srgbClr val="F46710"/>
                    </a:solidFill>
                  </a:tcPr>
                </a:tc>
              </a:tr>
            </a:tbl>
          </a:graphicData>
        </a:graphic>
      </p:graphicFrame>
      <p:sp>
        <p:nvSpPr>
          <p:cNvPr id="6" name="Pentagon 5"/>
          <p:cNvSpPr/>
          <p:nvPr/>
        </p:nvSpPr>
        <p:spPr bwMode="auto">
          <a:xfrm rot="16200000">
            <a:off x="6164682" y="3143620"/>
            <a:ext cx="5243033" cy="648072"/>
          </a:xfrm>
          <a:prstGeom prst="homePlate">
            <a:avLst/>
          </a:prstGeom>
          <a:gradFill rotWithShape="1">
            <a:gsLst>
              <a:gs pos="24000">
                <a:srgbClr val="FFC000"/>
              </a:gs>
              <a:gs pos="9000">
                <a:srgbClr val="F46710"/>
              </a:gs>
              <a:gs pos="60000">
                <a:srgbClr val="92D050"/>
              </a:gs>
              <a:gs pos="46000">
                <a:srgbClr val="FCF600"/>
              </a:gs>
              <a:gs pos="34000">
                <a:srgbClr val="FCF600"/>
              </a:gs>
              <a:gs pos="85000">
                <a:srgbClr val="009900"/>
              </a:gs>
            </a:gsLst>
            <a:lin ang="0" scaled="0"/>
          </a:gradFill>
          <a:ln w="38100">
            <a:solidFill>
              <a:schemeClr val="bg1"/>
            </a:solidFill>
          </a:ln>
          <a:effectLst/>
          <a:extLst/>
        </p:spPr>
        <p:txBody>
          <a:bodyPr vert="horz" wrap="square" lIns="360000" tIns="0" rIns="0" bIns="0" numCol="1" rtlCol="0" anchor="ctr" anchorCtr="0" compatLnSpc="1">
            <a:prstTxWarp prst="textNoShape">
              <a:avLst/>
            </a:prstTxWarp>
          </a:bodyPr>
          <a:lstStyle/>
          <a:p>
            <a:pPr marL="0" marR="0" indent="0" algn="just" defTabSz="914400" rtl="0" eaLnBrk="1" fontAlgn="base" latinLnBrk="0" hangingPunct="1">
              <a:lnSpc>
                <a:spcPct val="100000"/>
              </a:lnSpc>
              <a:spcBef>
                <a:spcPts val="1200"/>
              </a:spcBef>
              <a:spcAft>
                <a:spcPct val="0"/>
              </a:spcAft>
              <a:buClrTx/>
              <a:buSzTx/>
              <a:buFontTx/>
              <a:buNone/>
              <a:tabLst/>
            </a:pPr>
            <a:r>
              <a:rPr kumimoji="0" lang="en-GB" sz="2000" b="1" i="0" u="none" strike="noStrike" cap="none" normalizeH="0" baseline="0" dirty="0" smtClean="0">
                <a:ln>
                  <a:noFill/>
                </a:ln>
                <a:solidFill>
                  <a:schemeClr val="bg1"/>
                </a:solidFill>
                <a:effectLst/>
                <a:latin typeface="HelveticaNeue LT 45 Light"/>
                <a:cs typeface="Arial" pitchFamily="34" charset="0"/>
              </a:rPr>
              <a:t>      Developing</a:t>
            </a:r>
            <a:r>
              <a:rPr kumimoji="0" lang="en-GB" sz="2000" b="1" i="0" u="none" strike="noStrike" cap="none" normalizeH="0" dirty="0" smtClean="0">
                <a:ln>
                  <a:noFill/>
                </a:ln>
                <a:solidFill>
                  <a:schemeClr val="bg1"/>
                </a:solidFill>
                <a:effectLst/>
                <a:latin typeface="HelveticaNeue LT 45 Light"/>
                <a:cs typeface="Arial" pitchFamily="34" charset="0"/>
              </a:rPr>
              <a:t>            </a:t>
            </a:r>
            <a:r>
              <a:rPr kumimoji="0" lang="en-GB" sz="2000" b="1" i="0" u="none" strike="noStrike" cap="none" normalizeH="0" baseline="0" dirty="0" smtClean="0">
                <a:ln>
                  <a:noFill/>
                </a:ln>
                <a:solidFill>
                  <a:schemeClr val="bg1"/>
                </a:solidFill>
                <a:effectLst/>
                <a:latin typeface="HelveticaNeue LT 45 Light"/>
                <a:cs typeface="Arial" pitchFamily="34" charset="0"/>
              </a:rPr>
              <a:t>Developed </a:t>
            </a: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133278" y="2053158"/>
            <a:ext cx="5799137" cy="207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92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Bent Arrow 46"/>
          <p:cNvSpPr/>
          <p:nvPr/>
        </p:nvSpPr>
        <p:spPr bwMode="auto">
          <a:xfrm rot="5400000">
            <a:off x="1665061" y="2641072"/>
            <a:ext cx="2749524" cy="3724754"/>
          </a:xfrm>
          <a:prstGeom prst="bentArrow">
            <a:avLst>
              <a:gd name="adj1" fmla="val 6248"/>
              <a:gd name="adj2" fmla="val 3124"/>
              <a:gd name="adj3" fmla="val 2740"/>
              <a:gd name="adj4" fmla="val 25872"/>
            </a:avLst>
          </a:prstGeom>
          <a:solidFill>
            <a:srgbClr val="78AF31"/>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Bent Arrow 45"/>
          <p:cNvSpPr>
            <a:spLocks/>
          </p:cNvSpPr>
          <p:nvPr/>
        </p:nvSpPr>
        <p:spPr bwMode="auto">
          <a:xfrm rot="5400000">
            <a:off x="3010626" y="3588023"/>
            <a:ext cx="3411447" cy="1159101"/>
          </a:xfrm>
          <a:prstGeom prst="bentArrow">
            <a:avLst>
              <a:gd name="adj1" fmla="val 26123"/>
              <a:gd name="adj2" fmla="val 13287"/>
              <a:gd name="adj3" fmla="val 5886"/>
              <a:gd name="adj4" fmla="val 26593"/>
            </a:avLst>
          </a:prstGeom>
          <a:solidFill>
            <a:srgbClr val="78AF31"/>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94" name="Pentagon 93"/>
          <p:cNvSpPr/>
          <p:nvPr/>
        </p:nvSpPr>
        <p:spPr>
          <a:xfrm flipV="1">
            <a:off x="1155621" y="684627"/>
            <a:ext cx="6082862" cy="873021"/>
          </a:xfrm>
          <a:prstGeom prst="homePlate">
            <a:avLst>
              <a:gd name="adj" fmla="val 32871"/>
            </a:avLst>
          </a:prstGeom>
          <a:solidFill>
            <a:srgbClr val="188336"/>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4" name="Bent Arrow 53"/>
          <p:cNvSpPr/>
          <p:nvPr/>
        </p:nvSpPr>
        <p:spPr bwMode="auto">
          <a:xfrm rot="5400000">
            <a:off x="1308724" y="3905283"/>
            <a:ext cx="1782430" cy="2229522"/>
          </a:xfrm>
          <a:prstGeom prst="bentArrow">
            <a:avLst>
              <a:gd name="adj1" fmla="val 17414"/>
              <a:gd name="adj2" fmla="val 8803"/>
              <a:gd name="adj3" fmla="val 5759"/>
              <a:gd name="adj4" fmla="val 45599"/>
            </a:avLst>
          </a:prstGeom>
          <a:solidFill>
            <a:srgbClr val="F8E71C"/>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00"/>
              </a:solidFill>
            </a:endParaRPr>
          </a:p>
        </p:txBody>
      </p:sp>
      <p:sp>
        <p:nvSpPr>
          <p:cNvPr id="95" name="Bent Arrow 94"/>
          <p:cNvSpPr>
            <a:spLocks/>
          </p:cNvSpPr>
          <p:nvPr/>
        </p:nvSpPr>
        <p:spPr bwMode="auto">
          <a:xfrm rot="5400000">
            <a:off x="3211625" y="2075475"/>
            <a:ext cx="4269115" cy="3336361"/>
          </a:xfrm>
          <a:prstGeom prst="bentArrow">
            <a:avLst>
              <a:gd name="adj1" fmla="val 26123"/>
              <a:gd name="adj2" fmla="val 13287"/>
              <a:gd name="adj3" fmla="val 5886"/>
              <a:gd name="adj4" fmla="val 26593"/>
            </a:avLst>
          </a:prstGeom>
          <a:solidFill>
            <a:srgbClr val="78AF31"/>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48" name="Bent Arrow 47"/>
          <p:cNvSpPr/>
          <p:nvPr/>
        </p:nvSpPr>
        <p:spPr bwMode="auto">
          <a:xfrm rot="5400000">
            <a:off x="1168717" y="4368524"/>
            <a:ext cx="1330618" cy="1754847"/>
          </a:xfrm>
          <a:prstGeom prst="bentArrow">
            <a:avLst>
              <a:gd name="adj1" fmla="val 26800"/>
              <a:gd name="adj2" fmla="val 13690"/>
              <a:gd name="adj3" fmla="val 6677"/>
              <a:gd name="adj4" fmla="val 42158"/>
            </a:avLst>
          </a:prstGeom>
          <a:solidFill>
            <a:srgbClr val="EFB21E"/>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9" name="Bent Arrow 158"/>
          <p:cNvSpPr/>
          <p:nvPr/>
        </p:nvSpPr>
        <p:spPr bwMode="auto">
          <a:xfrm rot="5400000">
            <a:off x="1406627" y="3640660"/>
            <a:ext cx="2003452" cy="2461815"/>
          </a:xfrm>
          <a:prstGeom prst="bentArrow">
            <a:avLst>
              <a:gd name="adj1" fmla="val 6248"/>
              <a:gd name="adj2" fmla="val 3124"/>
              <a:gd name="adj3" fmla="val 2740"/>
              <a:gd name="adj4" fmla="val 31170"/>
            </a:avLst>
          </a:prstGeom>
          <a:solidFill>
            <a:srgbClr val="78AF31"/>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4" name="Bent Arrow 213"/>
          <p:cNvSpPr/>
          <p:nvPr/>
        </p:nvSpPr>
        <p:spPr bwMode="auto">
          <a:xfrm rot="5400000">
            <a:off x="730570" y="4649365"/>
            <a:ext cx="838126" cy="1685667"/>
          </a:xfrm>
          <a:prstGeom prst="bentArrow">
            <a:avLst>
              <a:gd name="adj1" fmla="val 21743"/>
              <a:gd name="adj2" fmla="val 9334"/>
              <a:gd name="adj3" fmla="val 5415"/>
              <a:gd name="adj4" fmla="val 41008"/>
            </a:avLst>
          </a:prstGeom>
          <a:solidFill>
            <a:srgbClr val="F46710"/>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endParaRPr lang="en-US">
              <a:solidFill>
                <a:schemeClr val="tx1"/>
              </a:solidFill>
            </a:endParaRPr>
          </a:p>
        </p:txBody>
      </p:sp>
      <p:sp>
        <p:nvSpPr>
          <p:cNvPr id="126" name="Rounded Rectangle 125"/>
          <p:cNvSpPr/>
          <p:nvPr/>
        </p:nvSpPr>
        <p:spPr bwMode="auto">
          <a:xfrm>
            <a:off x="5744335" y="237530"/>
            <a:ext cx="1160230" cy="375262"/>
          </a:xfrm>
          <a:prstGeom prst="roundRect">
            <a:avLst/>
          </a:prstGeom>
          <a:solidFill>
            <a:srgbClr val="0000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r>
              <a:rPr lang="en-GB" sz="1400" b="1" dirty="0">
                <a:solidFill>
                  <a:schemeClr val="tx1"/>
                </a:solidFill>
                <a:latin typeface="Arial" pitchFamily="34" charset="0"/>
                <a:cs typeface="Arial" pitchFamily="34" charset="0"/>
              </a:rPr>
              <a:t>Treatment</a:t>
            </a:r>
          </a:p>
        </p:txBody>
      </p:sp>
      <p:sp>
        <p:nvSpPr>
          <p:cNvPr id="127" name="Rounded Rectangle 126"/>
          <p:cNvSpPr/>
          <p:nvPr/>
        </p:nvSpPr>
        <p:spPr bwMode="auto">
          <a:xfrm>
            <a:off x="7238482" y="212007"/>
            <a:ext cx="1763937" cy="378108"/>
          </a:xfrm>
          <a:prstGeom prst="roundRect">
            <a:avLst/>
          </a:prstGeom>
          <a:solidFill>
            <a:srgbClr val="00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r>
              <a:rPr lang="en-GB" sz="1400" b="1" dirty="0" smtClean="0">
                <a:solidFill>
                  <a:schemeClr val="tx1"/>
                </a:solidFill>
                <a:latin typeface="Arial" pitchFamily="34" charset="0"/>
                <a:cs typeface="Arial" pitchFamily="34" charset="0"/>
              </a:rPr>
              <a:t>End-use</a:t>
            </a:r>
            <a:r>
              <a:rPr lang="en-GB" sz="1400" b="1" dirty="0" smtClean="0">
                <a:solidFill>
                  <a:schemeClr val="tx1"/>
                </a:solidFill>
              </a:rPr>
              <a:t>/</a:t>
            </a:r>
            <a:r>
              <a:rPr lang="en-GB" sz="1400" b="1" dirty="0" smtClean="0">
                <a:solidFill>
                  <a:schemeClr val="tx1"/>
                </a:solidFill>
                <a:latin typeface="Arial" pitchFamily="34" charset="0"/>
                <a:cs typeface="Arial" pitchFamily="34" charset="0"/>
              </a:rPr>
              <a:t>disposal</a:t>
            </a:r>
            <a:endParaRPr lang="en-GB" sz="1400" b="1" dirty="0">
              <a:solidFill>
                <a:schemeClr val="tx1"/>
              </a:solidFill>
              <a:latin typeface="Arial" pitchFamily="34" charset="0"/>
              <a:cs typeface="Arial" pitchFamily="34" charset="0"/>
            </a:endParaRPr>
          </a:p>
        </p:txBody>
      </p:sp>
      <p:sp>
        <p:nvSpPr>
          <p:cNvPr id="129" name="Rounded Rectangle 128"/>
          <p:cNvSpPr/>
          <p:nvPr/>
        </p:nvSpPr>
        <p:spPr bwMode="auto">
          <a:xfrm>
            <a:off x="2507689" y="212007"/>
            <a:ext cx="1250419" cy="372928"/>
          </a:xfrm>
          <a:prstGeom prst="roundRect">
            <a:avLst/>
          </a:prstGeom>
          <a:solidFill>
            <a:srgbClr val="0000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r>
              <a:rPr lang="en-GB" sz="1400" b="1" dirty="0" smtClean="0">
                <a:solidFill>
                  <a:schemeClr val="tx1"/>
                </a:solidFill>
                <a:latin typeface="Arial" pitchFamily="34" charset="0"/>
                <a:cs typeface="Arial" pitchFamily="34" charset="0"/>
              </a:rPr>
              <a:t>Emptying</a:t>
            </a:r>
            <a:endParaRPr lang="en-GB" sz="1400" b="1" dirty="0">
              <a:solidFill>
                <a:schemeClr val="tx1"/>
              </a:solidFill>
              <a:latin typeface="Arial" pitchFamily="34" charset="0"/>
              <a:cs typeface="Arial" pitchFamily="34" charset="0"/>
            </a:endParaRPr>
          </a:p>
        </p:txBody>
      </p:sp>
      <p:sp>
        <p:nvSpPr>
          <p:cNvPr id="130" name="Rounded Rectangle 129"/>
          <p:cNvSpPr/>
          <p:nvPr/>
        </p:nvSpPr>
        <p:spPr bwMode="auto">
          <a:xfrm>
            <a:off x="192231" y="220079"/>
            <a:ext cx="2026197" cy="37810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buFont typeface="Wingdings" pitchFamily="2" charset="2"/>
              <a:buNone/>
              <a:defRPr/>
            </a:pPr>
            <a:r>
              <a:rPr lang="en-GB" sz="1400" b="1" dirty="0" smtClean="0">
                <a:solidFill>
                  <a:schemeClr val="tx1"/>
                </a:solidFill>
                <a:latin typeface="Arial" pitchFamily="34" charset="0"/>
                <a:cs typeface="Arial" pitchFamily="34" charset="0"/>
              </a:rPr>
              <a:t>Containment</a:t>
            </a:r>
            <a:endParaRPr lang="en-GB" sz="1400" b="1" dirty="0">
              <a:solidFill>
                <a:schemeClr val="tx1"/>
              </a:solidFill>
              <a:latin typeface="Arial" pitchFamily="34" charset="0"/>
              <a:cs typeface="Arial" pitchFamily="34" charset="0"/>
            </a:endParaRPr>
          </a:p>
        </p:txBody>
      </p:sp>
      <p:sp>
        <p:nvSpPr>
          <p:cNvPr id="133" name="Right Arrow 132"/>
          <p:cNvSpPr/>
          <p:nvPr/>
        </p:nvSpPr>
        <p:spPr bwMode="auto">
          <a:xfrm>
            <a:off x="5455074" y="318760"/>
            <a:ext cx="289261" cy="203228"/>
          </a:xfrm>
          <a:prstGeom prst="rightArrow">
            <a:avLst/>
          </a:prstGeom>
          <a:solidFill>
            <a:srgbClr val="00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None/>
            </a:pPr>
            <a:endParaRPr lang="en-US" sz="1400" dirty="0">
              <a:solidFill>
                <a:schemeClr val="tx1"/>
              </a:solidFill>
            </a:endParaRPr>
          </a:p>
        </p:txBody>
      </p:sp>
      <p:sp>
        <p:nvSpPr>
          <p:cNvPr id="105" name="Rounded Rectangle 104"/>
          <p:cNvSpPr/>
          <p:nvPr/>
        </p:nvSpPr>
        <p:spPr bwMode="auto">
          <a:xfrm>
            <a:off x="4086883" y="225258"/>
            <a:ext cx="1368191" cy="372928"/>
          </a:xfrm>
          <a:prstGeom prst="roundRect">
            <a:avLst/>
          </a:prstGeom>
          <a:solidFill>
            <a:schemeClr val="bg1">
              <a:lumMod val="50000"/>
              <a:alpha val="30196"/>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pPr>
            <a:r>
              <a:rPr lang="en-GB" sz="1400" b="1" dirty="0">
                <a:solidFill>
                  <a:schemeClr val="tx1"/>
                </a:solidFill>
                <a:latin typeface="Arial" pitchFamily="34" charset="0"/>
                <a:cs typeface="Arial" pitchFamily="34" charset="0"/>
              </a:rPr>
              <a:t>Transport</a:t>
            </a:r>
          </a:p>
        </p:txBody>
      </p:sp>
      <p:sp>
        <p:nvSpPr>
          <p:cNvPr id="106" name="Right Arrow 105"/>
          <p:cNvSpPr/>
          <p:nvPr/>
        </p:nvSpPr>
        <p:spPr bwMode="auto">
          <a:xfrm>
            <a:off x="3777156" y="293388"/>
            <a:ext cx="281354" cy="228600"/>
          </a:xfrm>
          <a:prstGeom prst="rightArrow">
            <a:avLst/>
          </a:prstGeom>
          <a:solidFill>
            <a:srgbClr val="00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None/>
            </a:pPr>
            <a:endParaRPr lang="en-US" sz="1400" dirty="0" smtClean="0">
              <a:solidFill>
                <a:schemeClr val="tx1"/>
              </a:solidFill>
            </a:endParaRPr>
          </a:p>
        </p:txBody>
      </p:sp>
      <p:sp>
        <p:nvSpPr>
          <p:cNvPr id="50" name="Pentagon 49"/>
          <p:cNvSpPr/>
          <p:nvPr/>
        </p:nvSpPr>
        <p:spPr>
          <a:xfrm rot="16200000">
            <a:off x="-1351265" y="2263258"/>
            <a:ext cx="3361581" cy="204328"/>
          </a:xfrm>
          <a:prstGeom prst="homePlate">
            <a:avLst>
              <a:gd name="adj" fmla="val 0"/>
            </a:avLst>
          </a:prstGeom>
          <a:solidFill>
            <a:srgbClr val="78AF31"/>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chemeClr val="bg1"/>
                </a:solidFill>
              </a:rPr>
              <a:t>Basic sanitation (BAP)</a:t>
            </a:r>
            <a:endParaRPr lang="en-US" sz="1000" dirty="0">
              <a:solidFill>
                <a:schemeClr val="bg1"/>
              </a:solidFill>
            </a:endParaRPr>
          </a:p>
        </p:txBody>
      </p:sp>
      <p:sp>
        <p:nvSpPr>
          <p:cNvPr id="51" name="Pentagon 50"/>
          <p:cNvSpPr/>
          <p:nvPr/>
        </p:nvSpPr>
        <p:spPr>
          <a:xfrm>
            <a:off x="227361" y="4580637"/>
            <a:ext cx="889650" cy="365592"/>
          </a:xfrm>
          <a:prstGeom prst="homePlate">
            <a:avLst>
              <a:gd name="adj" fmla="val 0"/>
            </a:avLst>
          </a:prstGeom>
          <a:solidFill>
            <a:srgbClr val="EFB21E"/>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dirty="0" smtClean="0"/>
              <a:t>Unimproved services</a:t>
            </a:r>
            <a:endParaRPr lang="en-US" sz="1000" dirty="0"/>
          </a:p>
        </p:txBody>
      </p:sp>
      <p:sp>
        <p:nvSpPr>
          <p:cNvPr id="52" name="Pentagon 51"/>
          <p:cNvSpPr/>
          <p:nvPr/>
        </p:nvSpPr>
        <p:spPr>
          <a:xfrm>
            <a:off x="227361" y="5015021"/>
            <a:ext cx="889648" cy="408836"/>
          </a:xfrm>
          <a:prstGeom prst="homePlate">
            <a:avLst>
              <a:gd name="adj" fmla="val 0"/>
            </a:avLst>
          </a:prstGeom>
          <a:solidFill>
            <a:srgbClr val="F46710"/>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rgbClr val="FFFFFF"/>
                </a:solidFill>
              </a:rPr>
              <a:t>No sanitation services</a:t>
            </a:r>
            <a:endParaRPr lang="en-US" sz="1000" dirty="0">
              <a:solidFill>
                <a:srgbClr val="FFFFFF"/>
              </a:solidFill>
            </a:endParaRPr>
          </a:p>
        </p:txBody>
      </p:sp>
      <p:sp>
        <p:nvSpPr>
          <p:cNvPr id="53" name="Pentagon 52"/>
          <p:cNvSpPr/>
          <p:nvPr/>
        </p:nvSpPr>
        <p:spPr>
          <a:xfrm>
            <a:off x="227359" y="4128829"/>
            <a:ext cx="889650" cy="330064"/>
          </a:xfrm>
          <a:prstGeom prst="homePlate">
            <a:avLst>
              <a:gd name="adj" fmla="val 0"/>
            </a:avLst>
          </a:prstGeom>
          <a:solidFill>
            <a:srgbClr val="F8E71C"/>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00" dirty="0" smtClean="0"/>
              <a:t>Shared services</a:t>
            </a:r>
            <a:endParaRPr lang="en-US" sz="1000" dirty="0"/>
          </a:p>
        </p:txBody>
      </p:sp>
      <p:sp>
        <p:nvSpPr>
          <p:cNvPr id="57" name="Pentagon 56"/>
          <p:cNvSpPr/>
          <p:nvPr/>
        </p:nvSpPr>
        <p:spPr>
          <a:xfrm>
            <a:off x="500118" y="684632"/>
            <a:ext cx="585061" cy="2108498"/>
          </a:xfrm>
          <a:prstGeom prst="homePlate">
            <a:avLst>
              <a:gd name="adj" fmla="val 0"/>
            </a:avLst>
          </a:prstGeom>
          <a:solidFill>
            <a:srgbClr val="78AF31"/>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600" dirty="0" smtClean="0">
                <a:solidFill>
                  <a:schemeClr val="bg1"/>
                </a:solidFill>
              </a:rPr>
              <a:t>Offsite sanitation</a:t>
            </a:r>
            <a:endParaRPr lang="en-US" sz="600" dirty="0">
              <a:solidFill>
                <a:schemeClr val="bg1"/>
              </a:solidFill>
            </a:endParaRPr>
          </a:p>
        </p:txBody>
      </p:sp>
      <p:sp>
        <p:nvSpPr>
          <p:cNvPr id="58" name="Pentagon 57"/>
          <p:cNvSpPr/>
          <p:nvPr/>
        </p:nvSpPr>
        <p:spPr>
          <a:xfrm>
            <a:off x="488768" y="2856786"/>
            <a:ext cx="596411" cy="1189427"/>
          </a:xfrm>
          <a:prstGeom prst="homePlate">
            <a:avLst>
              <a:gd name="adj" fmla="val 0"/>
            </a:avLst>
          </a:prstGeom>
          <a:solidFill>
            <a:srgbClr val="78AF31"/>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700" dirty="0" smtClean="0">
                <a:solidFill>
                  <a:schemeClr val="bg1"/>
                </a:solidFill>
              </a:rPr>
              <a:t>Onsite sanitation:</a:t>
            </a:r>
          </a:p>
          <a:p>
            <a:pPr algn="ctr"/>
            <a:endParaRPr lang="en-US" sz="700" dirty="0" smtClean="0">
              <a:solidFill>
                <a:schemeClr val="bg1"/>
              </a:solidFill>
            </a:endParaRPr>
          </a:p>
          <a:p>
            <a:pPr algn="ctr"/>
            <a:endParaRPr lang="en-US" sz="700" dirty="0">
              <a:solidFill>
                <a:schemeClr val="bg1"/>
              </a:solidFill>
            </a:endParaRPr>
          </a:p>
          <a:p>
            <a:pPr algn="ctr"/>
            <a:r>
              <a:rPr lang="en-US" sz="700" dirty="0" smtClean="0">
                <a:solidFill>
                  <a:schemeClr val="bg1"/>
                </a:solidFill>
              </a:rPr>
              <a:t>Septic tanks, pit latrines, VIPS, and other systems</a:t>
            </a:r>
            <a:endParaRPr lang="en-US" sz="700" dirty="0">
              <a:solidFill>
                <a:schemeClr val="bg1"/>
              </a:solidFill>
            </a:endParaRPr>
          </a:p>
        </p:txBody>
      </p:sp>
      <p:sp>
        <p:nvSpPr>
          <p:cNvPr id="62" name="Pentagon 61"/>
          <p:cNvSpPr/>
          <p:nvPr/>
        </p:nvSpPr>
        <p:spPr>
          <a:xfrm>
            <a:off x="3639260" y="2882755"/>
            <a:ext cx="660163" cy="109015"/>
          </a:xfrm>
          <a:prstGeom prst="homePlate">
            <a:avLst>
              <a:gd name="adj" fmla="val 32871"/>
            </a:avLst>
          </a:prstGeom>
          <a:solidFill>
            <a:srgbClr val="78AF31"/>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8" name="Pentagon 67"/>
          <p:cNvSpPr/>
          <p:nvPr/>
        </p:nvSpPr>
        <p:spPr>
          <a:xfrm>
            <a:off x="1168000" y="3128687"/>
            <a:ext cx="1763658" cy="915021"/>
          </a:xfrm>
          <a:prstGeom prst="homePlate">
            <a:avLst>
              <a:gd name="adj" fmla="val 32871"/>
            </a:avLst>
          </a:prstGeom>
          <a:solidFill>
            <a:srgbClr val="78AF31"/>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Right Arrow 58"/>
          <p:cNvSpPr/>
          <p:nvPr/>
        </p:nvSpPr>
        <p:spPr bwMode="auto">
          <a:xfrm>
            <a:off x="6914029" y="318760"/>
            <a:ext cx="289261" cy="203228"/>
          </a:xfrm>
          <a:prstGeom prst="rightArrow">
            <a:avLst/>
          </a:prstGeom>
          <a:solidFill>
            <a:srgbClr val="00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None/>
            </a:pPr>
            <a:endParaRPr lang="en-US" sz="1400" dirty="0">
              <a:solidFill>
                <a:schemeClr val="tx1"/>
              </a:solidFill>
            </a:endParaRPr>
          </a:p>
        </p:txBody>
      </p:sp>
      <p:sp>
        <p:nvSpPr>
          <p:cNvPr id="61" name="Right Arrow 60"/>
          <p:cNvSpPr/>
          <p:nvPr/>
        </p:nvSpPr>
        <p:spPr bwMode="auto">
          <a:xfrm>
            <a:off x="2218428" y="318760"/>
            <a:ext cx="289261" cy="203228"/>
          </a:xfrm>
          <a:prstGeom prst="rightArrow">
            <a:avLst/>
          </a:prstGeom>
          <a:solidFill>
            <a:srgbClr val="00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None/>
            </a:pPr>
            <a:endParaRPr lang="en-US" sz="1400" dirty="0">
              <a:solidFill>
                <a:schemeClr val="tx1"/>
              </a:solidFill>
            </a:endParaRPr>
          </a:p>
        </p:txBody>
      </p:sp>
      <p:sp>
        <p:nvSpPr>
          <p:cNvPr id="4" name="TextBox 3"/>
          <p:cNvSpPr txBox="1"/>
          <p:nvPr/>
        </p:nvSpPr>
        <p:spPr>
          <a:xfrm>
            <a:off x="2817248" y="6521342"/>
            <a:ext cx="497452" cy="215444"/>
          </a:xfrm>
          <a:prstGeom prst="rect">
            <a:avLst/>
          </a:prstGeom>
          <a:noFill/>
        </p:spPr>
        <p:txBody>
          <a:bodyPr wrap="none" rtlCol="0">
            <a:spAutoFit/>
          </a:bodyPr>
          <a:lstStyle/>
          <a:p>
            <a:r>
              <a:rPr lang="en-US" sz="800" dirty="0" smtClean="0"/>
              <a:t>Source:</a:t>
            </a:r>
            <a:endParaRPr lang="en-US" sz="800" dirty="0"/>
          </a:p>
        </p:txBody>
      </p:sp>
      <p:sp>
        <p:nvSpPr>
          <p:cNvPr id="81" name="Oval 80"/>
          <p:cNvSpPr/>
          <p:nvPr/>
        </p:nvSpPr>
        <p:spPr>
          <a:xfrm>
            <a:off x="7298000" y="2898934"/>
            <a:ext cx="683215" cy="202172"/>
          </a:xfrm>
          <a:prstGeom prst="ellipse">
            <a:avLst/>
          </a:prstGeom>
          <a:solidFill>
            <a:srgbClr val="1883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6</a:t>
            </a:r>
            <a:r>
              <a:rPr lang="en-US" sz="800" dirty="0" smtClean="0"/>
              <a:t>%</a:t>
            </a:r>
          </a:p>
        </p:txBody>
      </p:sp>
      <p:sp>
        <p:nvSpPr>
          <p:cNvPr id="83" name="Oval 82"/>
          <p:cNvSpPr/>
          <p:nvPr/>
        </p:nvSpPr>
        <p:spPr>
          <a:xfrm>
            <a:off x="7833456" y="1448669"/>
            <a:ext cx="928036" cy="1207192"/>
          </a:xfrm>
          <a:prstGeom prst="ellipse">
            <a:avLst/>
          </a:prstGeom>
          <a:solidFill>
            <a:srgbClr val="1883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33%</a:t>
            </a:r>
          </a:p>
        </p:txBody>
      </p:sp>
      <p:sp>
        <p:nvSpPr>
          <p:cNvPr id="69" name="Pentagon 68"/>
          <p:cNvSpPr/>
          <p:nvPr/>
        </p:nvSpPr>
        <p:spPr>
          <a:xfrm flipV="1">
            <a:off x="1155619" y="1583853"/>
            <a:ext cx="3615359" cy="1209273"/>
          </a:xfrm>
          <a:prstGeom prst="homePlate">
            <a:avLst>
              <a:gd name="adj" fmla="val 32871"/>
            </a:avLst>
          </a:prstGeom>
          <a:solidFill>
            <a:srgbClr val="78AF31"/>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Oval 95"/>
          <p:cNvSpPr/>
          <p:nvPr/>
        </p:nvSpPr>
        <p:spPr>
          <a:xfrm>
            <a:off x="7359061" y="1062638"/>
            <a:ext cx="578086" cy="157533"/>
          </a:xfrm>
          <a:prstGeom prst="ellipse">
            <a:avLst/>
          </a:prstGeom>
          <a:solidFill>
            <a:srgbClr val="1883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27%</a:t>
            </a:r>
          </a:p>
        </p:txBody>
      </p:sp>
      <p:sp>
        <p:nvSpPr>
          <p:cNvPr id="40" name="Pentagon 39"/>
          <p:cNvSpPr/>
          <p:nvPr/>
        </p:nvSpPr>
        <p:spPr>
          <a:xfrm>
            <a:off x="1168001" y="2867049"/>
            <a:ext cx="6105612" cy="223649"/>
          </a:xfrm>
          <a:prstGeom prst="homePlate">
            <a:avLst>
              <a:gd name="adj" fmla="val 32871"/>
            </a:avLst>
          </a:prstGeom>
          <a:solidFill>
            <a:srgbClr val="188336"/>
          </a:solidFill>
          <a:ln w="12700" cap="flat" cmpd="sng" algn="ctr">
            <a:solidFill>
              <a:sysClr val="windowText" lastClr="00000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1" name="Oval 100"/>
          <p:cNvSpPr/>
          <p:nvPr/>
        </p:nvSpPr>
        <p:spPr>
          <a:xfrm>
            <a:off x="2233073" y="6018472"/>
            <a:ext cx="549232" cy="363558"/>
          </a:xfrm>
          <a:prstGeom prst="ellipse">
            <a:avLst/>
          </a:prstGeom>
          <a:solidFill>
            <a:srgbClr val="EFB21E"/>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rgbClr val="000000"/>
                </a:solidFill>
              </a:rPr>
              <a:t>11%</a:t>
            </a:r>
          </a:p>
        </p:txBody>
      </p:sp>
      <p:sp>
        <p:nvSpPr>
          <p:cNvPr id="102" name="Oval 101"/>
          <p:cNvSpPr/>
          <p:nvPr/>
        </p:nvSpPr>
        <p:spPr>
          <a:xfrm>
            <a:off x="2902072" y="6039306"/>
            <a:ext cx="545476" cy="329984"/>
          </a:xfrm>
          <a:prstGeom prst="ellipse">
            <a:avLst/>
          </a:prstGeom>
          <a:solidFill>
            <a:srgbClr val="F8E71C"/>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9</a:t>
            </a:r>
            <a:r>
              <a:rPr lang="en-US" sz="900" dirty="0" smtClean="0">
                <a:solidFill>
                  <a:srgbClr val="000000"/>
                </a:solidFill>
              </a:rPr>
              <a:t>%</a:t>
            </a:r>
          </a:p>
        </p:txBody>
      </p:sp>
      <p:sp>
        <p:nvSpPr>
          <p:cNvPr id="114" name="Oval 113"/>
          <p:cNvSpPr/>
          <p:nvPr/>
        </p:nvSpPr>
        <p:spPr>
          <a:xfrm>
            <a:off x="4143997" y="6074744"/>
            <a:ext cx="2069170" cy="364456"/>
          </a:xfrm>
          <a:prstGeom prst="ellipse">
            <a:avLst/>
          </a:prstGeom>
          <a:solidFill>
            <a:srgbClr val="78AF3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41%</a:t>
            </a:r>
          </a:p>
        </p:txBody>
      </p:sp>
      <p:pic>
        <p:nvPicPr>
          <p:cNvPr id="5" name="Picture 4"/>
          <p:cNvPicPr>
            <a:picLocks noChangeAspect="1"/>
          </p:cNvPicPr>
          <p:nvPr/>
        </p:nvPicPr>
        <p:blipFill rotWithShape="1">
          <a:blip r:embed="rId3"/>
          <a:srcRect t="16704"/>
          <a:stretch/>
        </p:blipFill>
        <p:spPr>
          <a:xfrm>
            <a:off x="7359061" y="5073135"/>
            <a:ext cx="1763937" cy="1771921"/>
          </a:xfrm>
          <a:prstGeom prst="rect">
            <a:avLst/>
          </a:prstGeom>
        </p:spPr>
      </p:pic>
      <p:sp>
        <p:nvSpPr>
          <p:cNvPr id="113" name="TextBox 112"/>
          <p:cNvSpPr txBox="1"/>
          <p:nvPr/>
        </p:nvSpPr>
        <p:spPr>
          <a:xfrm>
            <a:off x="127866" y="5726582"/>
            <a:ext cx="1352772" cy="400110"/>
          </a:xfrm>
          <a:prstGeom prst="rect">
            <a:avLst/>
          </a:prstGeom>
          <a:solidFill>
            <a:schemeClr val="bg1">
              <a:lumMod val="75000"/>
            </a:schemeClr>
          </a:solidFill>
          <a:ln>
            <a:solidFill>
              <a:schemeClr val="tx1"/>
            </a:solidFill>
          </a:ln>
          <a:effectLst>
            <a:glow rad="101600">
              <a:schemeClr val="bg1">
                <a:lumMod val="75000"/>
                <a:alpha val="75000"/>
              </a:schemeClr>
            </a:glow>
            <a:outerShdw blurRad="50800" dist="38100" dir="2700000" sx="109000" sy="109000" algn="tl" rotWithShape="0">
              <a:srgbClr val="000000">
                <a:alpha val="43000"/>
              </a:srgbClr>
            </a:outerShdw>
            <a:softEdge rad="88900"/>
          </a:effectLst>
        </p:spPr>
        <p:txBody>
          <a:bodyPr wrap="square" rtlCol="0">
            <a:spAutoFit/>
          </a:bodyPr>
          <a:lstStyle/>
          <a:p>
            <a:pPr algn="ctr"/>
            <a:r>
              <a:rPr lang="en-US" sz="2000" dirty="0" smtClean="0"/>
              <a:t>Country Y</a:t>
            </a:r>
            <a:endParaRPr lang="en-US" sz="2000" dirty="0"/>
          </a:p>
        </p:txBody>
      </p:sp>
      <p:sp>
        <p:nvSpPr>
          <p:cNvPr id="100" name="Oval 99"/>
          <p:cNvSpPr/>
          <p:nvPr/>
        </p:nvSpPr>
        <p:spPr>
          <a:xfrm>
            <a:off x="1615930" y="6018472"/>
            <a:ext cx="547987" cy="363558"/>
          </a:xfrm>
          <a:prstGeom prst="ellipse">
            <a:avLst/>
          </a:prstGeom>
          <a:solidFill>
            <a:srgbClr val="F4671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6%</a:t>
            </a:r>
          </a:p>
        </p:txBody>
      </p:sp>
    </p:spTree>
    <p:extLst>
      <p:ext uri="{BB962C8B-B14F-4D97-AF65-F5344CB8AC3E}">
        <p14:creationId xmlns:p14="http://schemas.microsoft.com/office/powerpoint/2010/main" val="2651381031"/>
      </p:ext>
    </p:extLst>
  </p:cSld>
  <p:clrMapOvr>
    <a:masterClrMapping/>
  </p:clrMapOvr>
  <mc:AlternateContent xmlns:mc="http://schemas.openxmlformats.org/markup-compatibility/2006" xmlns:p14="http://schemas.microsoft.com/office/powerpoint/2010/main">
    <mc:Choice Requires="p14">
      <p:transition spd="slow" p14:dur="2000" advTm="48833"/>
    </mc:Choice>
    <mc:Fallback xmlns="">
      <p:transition xmlns:p14="http://schemas.microsoft.com/office/powerpoint/2010/main" spd="slow" advTm="4883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39552" y="1403648"/>
          <a:ext cx="8208912" cy="4349890"/>
        </p:xfrm>
        <a:graphic>
          <a:graphicData uri="http://schemas.openxmlformats.org/drawingml/2006/table">
            <a:tbl>
              <a:tblPr firstRow="1" bandRow="1">
                <a:tableStyleId>{5C22544A-7EE6-4342-B048-85BDC9FD1C3A}</a:tableStyleId>
              </a:tblPr>
              <a:tblGrid>
                <a:gridCol w="3456384"/>
                <a:gridCol w="4752528"/>
              </a:tblGrid>
              <a:tr h="783730">
                <a:tc>
                  <a:txBody>
                    <a:bodyPr/>
                    <a:lstStyle/>
                    <a:p>
                      <a:r>
                        <a:rPr lang="en-US" altLang="en-US" sz="2400" u="sng" dirty="0" smtClean="0">
                          <a:cs typeface="Arial" charset="0"/>
                        </a:rPr>
                        <a:t>Household surveys</a:t>
                      </a:r>
                      <a:endParaRPr lang="en-GB"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sng" dirty="0" smtClean="0">
                          <a:cs typeface="Arial" charset="0"/>
                        </a:rPr>
                        <a:t>Regulatory</a:t>
                      </a:r>
                      <a:r>
                        <a:rPr lang="en-US" sz="2400" u="sng" baseline="0" dirty="0" smtClean="0">
                          <a:cs typeface="Arial" charset="0"/>
                        </a:rPr>
                        <a:t> authorities</a:t>
                      </a:r>
                      <a:endParaRPr lang="en-GB" sz="2400" dirty="0"/>
                    </a:p>
                  </a:txBody>
                  <a:tcPr anchor="ctr"/>
                </a:tc>
              </a:tr>
              <a:tr h="1121256">
                <a:tc>
                  <a:txBody>
                    <a:bodyPr/>
                    <a:lstStyle/>
                    <a:p>
                      <a:r>
                        <a:rPr lang="fr-CH" sz="2400" dirty="0" err="1" smtClean="0"/>
                        <a:t>Sewer</a:t>
                      </a:r>
                      <a:r>
                        <a:rPr lang="fr-CH" sz="2400" dirty="0" smtClean="0"/>
                        <a:t> connections</a:t>
                      </a:r>
                      <a:endParaRPr lang="en-GB" sz="2400" dirty="0"/>
                    </a:p>
                  </a:txBody>
                  <a:tcPr anchor="ctr"/>
                </a:tc>
                <a:tc>
                  <a:txBody>
                    <a:bodyPr/>
                    <a:lstStyle/>
                    <a:p>
                      <a:r>
                        <a:rPr lang="fr-CH" sz="2400" dirty="0" err="1" smtClean="0"/>
                        <a:t>Fecal</a:t>
                      </a:r>
                      <a:r>
                        <a:rPr lang="fr-CH" sz="2400" dirty="0" smtClean="0"/>
                        <a:t> </a:t>
                      </a:r>
                      <a:r>
                        <a:rPr lang="fr-CH" sz="2400" dirty="0" err="1" smtClean="0"/>
                        <a:t>wastes</a:t>
                      </a:r>
                      <a:r>
                        <a:rPr lang="fr-CH" sz="2400" baseline="0" dirty="0" smtClean="0"/>
                        <a:t> </a:t>
                      </a:r>
                      <a:r>
                        <a:rPr lang="fr-CH" sz="2400" baseline="0" dirty="0" err="1" smtClean="0"/>
                        <a:t>r</a:t>
                      </a:r>
                      <a:r>
                        <a:rPr lang="fr-CH" sz="2400" dirty="0" err="1" smtClean="0"/>
                        <a:t>each</a:t>
                      </a:r>
                      <a:r>
                        <a:rPr lang="fr-CH" sz="2400" baseline="0" dirty="0" smtClean="0"/>
                        <a:t> a </a:t>
                      </a:r>
                      <a:r>
                        <a:rPr lang="fr-CH" sz="2400" baseline="0" dirty="0" err="1" smtClean="0"/>
                        <a:t>treatment</a:t>
                      </a:r>
                      <a:r>
                        <a:rPr lang="fr-CH" sz="2400" baseline="0" dirty="0" smtClean="0"/>
                        <a:t> plant and </a:t>
                      </a:r>
                      <a:r>
                        <a:rPr lang="fr-CH" sz="2400" baseline="0" dirty="0" err="1" smtClean="0"/>
                        <a:t>adequately</a:t>
                      </a:r>
                      <a:r>
                        <a:rPr lang="fr-CH" sz="2400" baseline="0" dirty="0" smtClean="0"/>
                        <a:t> </a:t>
                      </a:r>
                      <a:r>
                        <a:rPr lang="fr-CH" sz="2400" baseline="0" dirty="0" err="1" smtClean="0"/>
                        <a:t>treated</a:t>
                      </a:r>
                      <a:r>
                        <a:rPr lang="fr-CH" sz="2400" baseline="0" dirty="0" smtClean="0"/>
                        <a:t> </a:t>
                      </a:r>
                      <a:r>
                        <a:rPr lang="fr-CH" sz="2400" baseline="0" dirty="0" err="1" smtClean="0"/>
                        <a:t>before</a:t>
                      </a:r>
                      <a:r>
                        <a:rPr lang="fr-CH" sz="2400" baseline="0" dirty="0" smtClean="0"/>
                        <a:t> </a:t>
                      </a:r>
                      <a:r>
                        <a:rPr lang="fr-CH" sz="2400" baseline="0" dirty="0" err="1" smtClean="0"/>
                        <a:t>discharge</a:t>
                      </a:r>
                      <a:endParaRPr lang="en-GB" sz="2400" dirty="0"/>
                    </a:p>
                  </a:txBody>
                  <a:tcPr anchor="ctr"/>
                </a:tc>
              </a:tr>
              <a:tr h="1124482">
                <a:tc>
                  <a:txBody>
                    <a:bodyPr/>
                    <a:lstStyle/>
                    <a:p>
                      <a:r>
                        <a:rPr lang="fr-CH" sz="2400" dirty="0" err="1" smtClean="0"/>
                        <a:t>Septic</a:t>
                      </a:r>
                      <a:r>
                        <a:rPr lang="fr-CH" sz="2400" dirty="0" smtClean="0"/>
                        <a:t> tanks</a:t>
                      </a:r>
                    </a:p>
                    <a:p>
                      <a:r>
                        <a:rPr lang="fr-CH" sz="2400" baseline="0" dirty="0" smtClean="0"/>
                        <a:t>- </a:t>
                      </a:r>
                      <a:r>
                        <a:rPr lang="fr-CH" sz="2400" baseline="0" dirty="0" err="1" smtClean="0"/>
                        <a:t>fecal</a:t>
                      </a:r>
                      <a:r>
                        <a:rPr lang="fr-CH" sz="2400" baseline="0" dirty="0" smtClean="0"/>
                        <a:t> </a:t>
                      </a:r>
                      <a:r>
                        <a:rPr lang="fr-CH" sz="2400" baseline="0" dirty="0" err="1" smtClean="0"/>
                        <a:t>wastes</a:t>
                      </a:r>
                      <a:r>
                        <a:rPr lang="fr-CH" sz="2400" baseline="0" dirty="0" smtClean="0"/>
                        <a:t> </a:t>
                      </a:r>
                      <a:r>
                        <a:rPr lang="fr-CH" sz="2400" baseline="0" dirty="0" err="1" smtClean="0"/>
                        <a:t>safely</a:t>
                      </a:r>
                      <a:r>
                        <a:rPr lang="fr-CH" sz="2400" baseline="0" dirty="0" smtClean="0"/>
                        <a:t> </a:t>
                      </a:r>
                      <a:r>
                        <a:rPr lang="fr-CH" sz="2400" baseline="0" dirty="0" err="1" smtClean="0"/>
                        <a:t>stored</a:t>
                      </a:r>
                      <a:r>
                        <a:rPr lang="fr-CH" sz="2400" baseline="0" dirty="0" smtClean="0"/>
                        <a:t> on site, or</a:t>
                      </a:r>
                      <a:endParaRPr lang="en-GB" sz="2400" dirty="0"/>
                    </a:p>
                  </a:txBody>
                  <a:tcPr anchor="ctr"/>
                </a:tc>
                <a:tc>
                  <a:txBody>
                    <a:bodyPr/>
                    <a:lstStyle/>
                    <a:p>
                      <a:r>
                        <a:rPr lang="en-US" altLang="en-US" sz="2400" dirty="0" smtClean="0">
                          <a:cs typeface="Arial" charset="0"/>
                        </a:rPr>
                        <a:t>Fecal wastes </a:t>
                      </a:r>
                      <a:r>
                        <a:rPr lang="en-US" sz="2400" dirty="0" smtClean="0">
                          <a:cs typeface="Arial" charset="0"/>
                        </a:rPr>
                        <a:t>emptied</a:t>
                      </a:r>
                      <a:r>
                        <a:rPr lang="en-US" sz="2400" baseline="0" dirty="0" smtClean="0">
                          <a:cs typeface="Arial" charset="0"/>
                        </a:rPr>
                        <a:t> and treated off</a:t>
                      </a:r>
                      <a:r>
                        <a:rPr lang="fr-CH" sz="2400" baseline="0" dirty="0" smtClean="0">
                          <a:cs typeface="Arial" charset="0"/>
                        </a:rPr>
                        <a:t>-site</a:t>
                      </a:r>
                      <a:endParaRPr lang="en-GB" sz="2400" dirty="0"/>
                    </a:p>
                  </a:txBody>
                  <a:tcPr anchor="ctr"/>
                </a:tc>
              </a:tr>
              <a:tr h="1124482">
                <a:tc>
                  <a:txBody>
                    <a:bodyPr/>
                    <a:lstStyle/>
                    <a:p>
                      <a:r>
                        <a:rPr lang="fr-CH" sz="2400" dirty="0" smtClean="0"/>
                        <a:t>Latrines </a:t>
                      </a:r>
                    </a:p>
                    <a:p>
                      <a:r>
                        <a:rPr lang="fr-CH" sz="2400" dirty="0" smtClean="0"/>
                        <a:t>– </a:t>
                      </a:r>
                      <a:r>
                        <a:rPr lang="fr-CH" sz="2400" dirty="0" err="1" smtClean="0"/>
                        <a:t>fecal</a:t>
                      </a:r>
                      <a:r>
                        <a:rPr lang="fr-CH" sz="2400" dirty="0" smtClean="0"/>
                        <a:t> </a:t>
                      </a:r>
                      <a:r>
                        <a:rPr lang="fr-CH" sz="2400" dirty="0" err="1" smtClean="0"/>
                        <a:t>wastes</a:t>
                      </a:r>
                      <a:r>
                        <a:rPr lang="fr-CH" sz="2400" dirty="0" smtClean="0"/>
                        <a:t> </a:t>
                      </a:r>
                      <a:r>
                        <a:rPr lang="fr-CH" sz="2400" dirty="0" err="1" smtClean="0"/>
                        <a:t>safely</a:t>
                      </a:r>
                      <a:r>
                        <a:rPr lang="fr-CH" sz="2400" dirty="0" smtClean="0"/>
                        <a:t> </a:t>
                      </a:r>
                      <a:r>
                        <a:rPr lang="fr-CH" sz="2400" dirty="0" err="1" smtClean="0"/>
                        <a:t>stored</a:t>
                      </a:r>
                      <a:r>
                        <a:rPr lang="fr-CH" sz="2400" dirty="0" smtClean="0"/>
                        <a:t> on site, or</a:t>
                      </a:r>
                      <a:endParaRPr lang="en-GB" sz="2400" dirty="0"/>
                    </a:p>
                  </a:txBody>
                  <a:tcPr anchor="ctr"/>
                </a:tc>
                <a:tc>
                  <a:txBody>
                    <a:bodyPr/>
                    <a:lstStyle/>
                    <a:p>
                      <a:r>
                        <a:rPr lang="en-US" altLang="en-US" sz="2400" dirty="0" smtClean="0">
                          <a:cs typeface="Arial" charset="0"/>
                        </a:rPr>
                        <a:t>Fecal wastes </a:t>
                      </a:r>
                      <a:r>
                        <a:rPr lang="en-US" sz="2400" dirty="0" smtClean="0">
                          <a:cs typeface="Arial" charset="0"/>
                        </a:rPr>
                        <a:t>emptied</a:t>
                      </a:r>
                      <a:r>
                        <a:rPr lang="en-US" sz="2400" baseline="0" dirty="0" smtClean="0">
                          <a:cs typeface="Arial" charset="0"/>
                        </a:rPr>
                        <a:t> and treated off</a:t>
                      </a:r>
                      <a:r>
                        <a:rPr lang="fr-CH" sz="2400" baseline="0" dirty="0" smtClean="0">
                          <a:cs typeface="Arial" charset="0"/>
                        </a:rPr>
                        <a:t>-site</a:t>
                      </a:r>
                      <a:endParaRPr lang="en-GB" sz="2400" dirty="0"/>
                    </a:p>
                  </a:txBody>
                  <a:tcPr anchor="ctr"/>
                </a:tc>
              </a:tr>
            </a:tbl>
          </a:graphicData>
        </a:graphic>
      </p:graphicFrame>
      <p:sp>
        <p:nvSpPr>
          <p:cNvPr id="5" name="Title 1"/>
          <p:cNvSpPr>
            <a:spLocks noGrp="1"/>
          </p:cNvSpPr>
          <p:nvPr>
            <p:ph type="title"/>
          </p:nvPr>
        </p:nvSpPr>
        <p:spPr>
          <a:xfrm>
            <a:off x="457200" y="274638"/>
            <a:ext cx="8229600" cy="1143000"/>
          </a:xfrm>
        </p:spPr>
        <p:txBody>
          <a:bodyPr/>
          <a:lstStyle/>
          <a:p>
            <a:r>
              <a:rPr lang="fr-CH" dirty="0" err="1" smtClean="0"/>
              <a:t>Where</a:t>
            </a:r>
            <a:r>
              <a:rPr lang="fr-CH" dirty="0" smtClean="0"/>
              <a:t> </a:t>
            </a:r>
            <a:r>
              <a:rPr lang="fr-CH" dirty="0" err="1" smtClean="0"/>
              <a:t>will</a:t>
            </a:r>
            <a:r>
              <a:rPr lang="fr-CH" dirty="0" smtClean="0"/>
              <a:t> the data come </a:t>
            </a:r>
            <a:r>
              <a:rPr lang="fr-CH" dirty="0" err="1" smtClean="0"/>
              <a:t>from</a:t>
            </a:r>
            <a:r>
              <a:rPr lang="fr-CH" dirty="0" smtClean="0"/>
              <a:t>?</a:t>
            </a:r>
            <a:endParaRPr lang="en-GB" dirty="0"/>
          </a:p>
        </p:txBody>
      </p:sp>
    </p:spTree>
    <p:extLst>
      <p:ext uri="{BB962C8B-B14F-4D97-AF65-F5344CB8AC3E}">
        <p14:creationId xmlns:p14="http://schemas.microsoft.com/office/powerpoint/2010/main" val="2444481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91516" y="2253806"/>
            <a:ext cx="648072" cy="369332"/>
          </a:xfrm>
          <a:prstGeom prst="rect">
            <a:avLst/>
          </a:prstGeom>
          <a:solidFill>
            <a:schemeClr val="bg1"/>
          </a:solidFill>
          <a:ln>
            <a:noFill/>
          </a:ln>
        </p:spPr>
        <p:txBody>
          <a:bodyPr wrap="square" rtlCol="0">
            <a:spAutoFit/>
          </a:bodyPr>
          <a:lstStyle/>
          <a:p>
            <a:r>
              <a:rPr lang="fr-CH" b="1" dirty="0" smtClean="0"/>
              <a:t>33</a:t>
            </a:r>
            <a:endParaRPr lang="en-GB" b="1" dirty="0"/>
          </a:p>
        </p:txBody>
      </p:sp>
      <p:sp>
        <p:nvSpPr>
          <p:cNvPr id="23" name="TextBox 22"/>
          <p:cNvSpPr txBox="1"/>
          <p:nvPr/>
        </p:nvSpPr>
        <p:spPr>
          <a:xfrm>
            <a:off x="2990931" y="2276872"/>
            <a:ext cx="648072" cy="369332"/>
          </a:xfrm>
          <a:prstGeom prst="rect">
            <a:avLst/>
          </a:prstGeom>
          <a:solidFill>
            <a:schemeClr val="bg1"/>
          </a:solidFill>
          <a:ln>
            <a:noFill/>
          </a:ln>
        </p:spPr>
        <p:txBody>
          <a:bodyPr wrap="square" rtlCol="0">
            <a:spAutoFit/>
          </a:bodyPr>
          <a:lstStyle/>
          <a:p>
            <a:r>
              <a:rPr lang="fr-CH" b="1" dirty="0" smtClean="0"/>
              <a:t>74</a:t>
            </a:r>
            <a:endParaRPr lang="en-GB" b="1" dirty="0"/>
          </a:p>
        </p:txBody>
      </p:sp>
      <p:sp>
        <p:nvSpPr>
          <p:cNvPr id="2" name="Title 1"/>
          <p:cNvSpPr>
            <a:spLocks noGrp="1"/>
          </p:cNvSpPr>
          <p:nvPr>
            <p:ph type="title"/>
          </p:nvPr>
        </p:nvSpPr>
        <p:spPr>
          <a:xfrm>
            <a:off x="457200" y="188640"/>
            <a:ext cx="8229600" cy="1143000"/>
          </a:xfrm>
        </p:spPr>
        <p:txBody>
          <a:bodyPr/>
          <a:lstStyle/>
          <a:p>
            <a:r>
              <a:rPr lang="fr-CH" dirty="0" smtClean="0"/>
              <a:t>Country Y</a:t>
            </a:r>
            <a:endParaRPr lang="en-GB" dirty="0"/>
          </a:p>
        </p:txBody>
      </p:sp>
      <p:sp>
        <p:nvSpPr>
          <p:cNvPr id="18" name="Rectangle 17"/>
          <p:cNvSpPr/>
          <p:nvPr/>
        </p:nvSpPr>
        <p:spPr>
          <a:xfrm>
            <a:off x="2498530" y="1445016"/>
            <a:ext cx="6768752"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7635368" y="2213444"/>
            <a:ext cx="648072" cy="369332"/>
          </a:xfrm>
          <a:prstGeom prst="rect">
            <a:avLst/>
          </a:prstGeom>
          <a:solidFill>
            <a:schemeClr val="bg1"/>
          </a:solidFill>
          <a:ln>
            <a:noFill/>
          </a:ln>
        </p:spPr>
        <p:txBody>
          <a:bodyPr wrap="square" rtlCol="0">
            <a:spAutoFit/>
          </a:bodyPr>
          <a:lstStyle/>
          <a:p>
            <a:r>
              <a:rPr lang="fr-CH" b="1" dirty="0" smtClean="0"/>
              <a:t>35</a:t>
            </a:r>
            <a:endParaRPr lang="en-GB" b="1" dirty="0"/>
          </a:p>
        </p:txBody>
      </p:sp>
      <p:sp>
        <p:nvSpPr>
          <p:cNvPr id="26" name="Rectangle 25"/>
          <p:cNvSpPr/>
          <p:nvPr/>
        </p:nvSpPr>
        <p:spPr>
          <a:xfrm>
            <a:off x="2319816" y="1470416"/>
            <a:ext cx="6768752"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677244" y="1556792"/>
            <a:ext cx="6768752"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Chart 12"/>
          <p:cNvGraphicFramePr>
            <a:graphicFrameLocks/>
          </p:cNvGraphicFramePr>
          <p:nvPr>
            <p:extLst>
              <p:ext uri="{D42A27DB-BD31-4B8C-83A1-F6EECF244321}">
                <p14:modId xmlns:p14="http://schemas.microsoft.com/office/powerpoint/2010/main" val="138421515"/>
              </p:ext>
            </p:extLst>
          </p:nvPr>
        </p:nvGraphicFramePr>
        <p:xfrm>
          <a:off x="323528" y="1556792"/>
          <a:ext cx="8496944" cy="45405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47664" y="2276872"/>
            <a:ext cx="648072" cy="369332"/>
          </a:xfrm>
          <a:prstGeom prst="rect">
            <a:avLst/>
          </a:prstGeom>
          <a:noFill/>
        </p:spPr>
        <p:txBody>
          <a:bodyPr wrap="square" rtlCol="0">
            <a:spAutoFit/>
          </a:bodyPr>
          <a:lstStyle/>
          <a:p>
            <a:r>
              <a:rPr lang="fr-CH" b="1" dirty="0" smtClean="0"/>
              <a:t>83</a:t>
            </a:r>
            <a:endParaRPr lang="en-GB" b="1" dirty="0"/>
          </a:p>
        </p:txBody>
      </p:sp>
      <p:sp>
        <p:nvSpPr>
          <p:cNvPr id="17" name="TextBox 16"/>
          <p:cNvSpPr txBox="1"/>
          <p:nvPr/>
        </p:nvSpPr>
        <p:spPr>
          <a:xfrm>
            <a:off x="3061138" y="2289572"/>
            <a:ext cx="648072" cy="369332"/>
          </a:xfrm>
          <a:prstGeom prst="rect">
            <a:avLst/>
          </a:prstGeom>
          <a:noFill/>
        </p:spPr>
        <p:txBody>
          <a:bodyPr wrap="square" rtlCol="0">
            <a:spAutoFit/>
          </a:bodyPr>
          <a:lstStyle/>
          <a:p>
            <a:r>
              <a:rPr lang="fr-CH" b="1" dirty="0" smtClean="0"/>
              <a:t>74</a:t>
            </a:r>
            <a:endParaRPr lang="en-GB" b="1" dirty="0"/>
          </a:p>
        </p:txBody>
      </p:sp>
      <p:sp>
        <p:nvSpPr>
          <p:cNvPr id="14" name="TextBox 23"/>
          <p:cNvSpPr txBox="1"/>
          <p:nvPr/>
        </p:nvSpPr>
        <p:spPr>
          <a:xfrm>
            <a:off x="4536011" y="2276557"/>
            <a:ext cx="648062" cy="369647"/>
          </a:xfrm>
          <a:prstGeom prst="rect">
            <a:avLst/>
          </a:prstGeom>
          <a:solidFill>
            <a:schemeClr val="bg1"/>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t>33</a:t>
            </a:r>
            <a:endParaRPr lang="en-GB" sz="1800" b="1" dirty="0"/>
          </a:p>
        </p:txBody>
      </p:sp>
      <p:sp>
        <p:nvSpPr>
          <p:cNvPr id="15" name="TextBox 23"/>
          <p:cNvSpPr txBox="1"/>
          <p:nvPr/>
        </p:nvSpPr>
        <p:spPr>
          <a:xfrm>
            <a:off x="7579853" y="2276557"/>
            <a:ext cx="648062" cy="369647"/>
          </a:xfrm>
          <a:prstGeom prst="rect">
            <a:avLst/>
          </a:prstGeom>
          <a:solidFill>
            <a:schemeClr val="bg1"/>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t>35</a:t>
            </a:r>
            <a:endParaRPr lang="en-GB" sz="1800" b="1" dirty="0"/>
          </a:p>
        </p:txBody>
      </p:sp>
    </p:spTree>
    <p:extLst>
      <p:ext uri="{BB962C8B-B14F-4D97-AF65-F5344CB8AC3E}">
        <p14:creationId xmlns:p14="http://schemas.microsoft.com/office/powerpoint/2010/main" val="3091744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4000">
                <a:latin typeface="Calibri" pitchFamily="34" charset="0"/>
                <a:cs typeface="Arial" charset="0"/>
              </a:rPr>
              <a:t>Target 6.2: Sanitation and </a:t>
            </a:r>
            <a:r>
              <a:rPr lang="en-GB" altLang="en-US" sz="4000" b="1">
                <a:latin typeface="Calibri" pitchFamily="34" charset="0"/>
                <a:cs typeface="Arial" charset="0"/>
              </a:rPr>
              <a:t>hygiene</a:t>
            </a:r>
            <a:endParaRPr lang="en-GB" sz="4000" b="1"/>
          </a:p>
        </p:txBody>
      </p:sp>
      <p:sp>
        <p:nvSpPr>
          <p:cNvPr id="3" name="Content Placeholder 2"/>
          <p:cNvSpPr>
            <a:spLocks noGrp="1"/>
          </p:cNvSpPr>
          <p:nvPr>
            <p:ph idx="1"/>
          </p:nvPr>
        </p:nvSpPr>
        <p:spPr/>
        <p:txBody>
          <a:bodyPr>
            <a:noAutofit/>
          </a:bodyPr>
          <a:lstStyle/>
          <a:p>
            <a:pPr marL="0" indent="0">
              <a:spcAft>
                <a:spcPts val="0"/>
              </a:spcAft>
              <a:buNone/>
              <a:defRPr/>
            </a:pPr>
            <a:r>
              <a:rPr lang="en-GB" altLang="en-US" sz="2400" i="1" dirty="0">
                <a:latin typeface="Calibri" pitchFamily="34" charset="0"/>
                <a:cs typeface="Arial" charset="0"/>
              </a:rPr>
              <a:t>By 2030, achieve access to adequate and equitable sanitation and </a:t>
            </a:r>
            <a:r>
              <a:rPr lang="en-GB" altLang="en-US" sz="2400" b="1" i="1" dirty="0">
                <a:latin typeface="Calibri" pitchFamily="34" charset="0"/>
                <a:cs typeface="Arial" charset="0"/>
              </a:rPr>
              <a:t>hygiene </a:t>
            </a:r>
            <a:r>
              <a:rPr lang="en-GB" altLang="en-US" sz="2400" i="1" dirty="0">
                <a:latin typeface="Calibri" pitchFamily="34" charset="0"/>
                <a:cs typeface="Arial" charset="0"/>
              </a:rPr>
              <a:t>for all, and end open defecation, paying special attention to the needs of women and girls and those in vulnerable situations</a:t>
            </a:r>
          </a:p>
          <a:p>
            <a:pPr marL="0" indent="0">
              <a:buNone/>
            </a:pPr>
            <a:r>
              <a:rPr lang="en-GB" sz="2400" dirty="0" smtClean="0"/>
              <a:t>Population using safely </a:t>
            </a:r>
            <a:r>
              <a:rPr lang="en-US" sz="2400" dirty="0" smtClean="0"/>
              <a:t>managed </a:t>
            </a:r>
            <a:r>
              <a:rPr lang="en-US" sz="2400" dirty="0"/>
              <a:t>sanitation services </a:t>
            </a:r>
            <a:r>
              <a:rPr lang="en-US" sz="2400" dirty="0">
                <a:solidFill>
                  <a:srgbClr val="FF0000"/>
                </a:solidFill>
              </a:rPr>
              <a:t>including a </a:t>
            </a:r>
            <a:r>
              <a:rPr lang="en-US" sz="2400" dirty="0" smtClean="0">
                <a:solidFill>
                  <a:srgbClr val="FF0000"/>
                </a:solidFill>
              </a:rPr>
              <a:t>handwashing </a:t>
            </a:r>
            <a:r>
              <a:rPr lang="en-US" sz="2400" dirty="0">
                <a:solidFill>
                  <a:srgbClr val="FF0000"/>
                </a:solidFill>
              </a:rPr>
              <a:t>facility with soap and </a:t>
            </a:r>
            <a:r>
              <a:rPr lang="en-US" sz="2400" dirty="0" smtClean="0">
                <a:solidFill>
                  <a:srgbClr val="FF0000"/>
                </a:solidFill>
              </a:rPr>
              <a:t>water</a:t>
            </a:r>
          </a:p>
          <a:p>
            <a:pPr marL="0" indent="0">
              <a:buNone/>
            </a:pPr>
            <a:r>
              <a:rPr lang="en-US" altLang="en-US" sz="2400" dirty="0" smtClean="0">
                <a:latin typeface="Calibri" pitchFamily="34" charset="0"/>
                <a:cs typeface="Arial" charset="0"/>
              </a:rPr>
              <a:t>Standard question in MICS and DHS since 2009</a:t>
            </a:r>
          </a:p>
          <a:p>
            <a:pPr marL="723900">
              <a:spcAft>
                <a:spcPts val="0"/>
              </a:spcAft>
              <a:defRPr/>
            </a:pPr>
            <a:r>
              <a:rPr lang="en-US" altLang="en-US" sz="2400" dirty="0" smtClean="0">
                <a:latin typeface="Calibri" pitchFamily="34" charset="0"/>
                <a:cs typeface="Arial" charset="0"/>
              </a:rPr>
              <a:t>Observation by survey teams</a:t>
            </a:r>
          </a:p>
          <a:p>
            <a:pPr marL="723900">
              <a:spcAft>
                <a:spcPts val="0"/>
              </a:spcAft>
              <a:defRPr/>
            </a:pPr>
            <a:r>
              <a:rPr lang="en-US" altLang="en-US" sz="2400" dirty="0" smtClean="0">
                <a:latin typeface="Calibri" pitchFamily="34" charset="0"/>
                <a:cs typeface="Arial" charset="0"/>
              </a:rPr>
              <a:t>Data available from 50+ countries</a:t>
            </a:r>
            <a:endParaRPr lang="en-US" altLang="en-US" sz="2400" dirty="0">
              <a:latin typeface="Calibri" pitchFamily="34" charset="0"/>
              <a:cs typeface="Arial" charset="0"/>
            </a:endParaRPr>
          </a:p>
          <a:p>
            <a:pPr marL="0" indent="0">
              <a:buNone/>
              <a:defRPr/>
            </a:pPr>
            <a:r>
              <a:rPr lang="en-US" altLang="en-US" sz="2400" dirty="0" smtClean="0">
                <a:latin typeface="Calibri" pitchFamily="34" charset="0"/>
                <a:cs typeface="Arial" charset="0"/>
              </a:rPr>
              <a:t> </a:t>
            </a:r>
            <a:endParaRPr lang="en-GB" altLang="en-US" sz="2400" dirty="0">
              <a:latin typeface="Calibri" pitchFamily="34" charset="0"/>
              <a:cs typeface="Arial" charset="0"/>
            </a:endParaRPr>
          </a:p>
          <a:p>
            <a:pPr marL="0" indent="0">
              <a:buNone/>
            </a:pPr>
            <a:endParaRPr lang="en-GB" sz="2400" dirty="0"/>
          </a:p>
        </p:txBody>
      </p:sp>
      <p:sp>
        <p:nvSpPr>
          <p:cNvPr id="4" name="Slide Number Placeholder 3"/>
          <p:cNvSpPr>
            <a:spLocks noGrp="1"/>
          </p:cNvSpPr>
          <p:nvPr>
            <p:ph type="sldNum" sz="quarter" idx="12"/>
          </p:nvPr>
        </p:nvSpPr>
        <p:spPr/>
        <p:txBody>
          <a:bodyPr/>
          <a:lstStyle/>
          <a:p>
            <a:fld id="{55799D02-54E6-48B7-B65B-72D57F1FC91F}" type="slidenum">
              <a:rPr lang="en-GB" smtClean="0"/>
              <a:t>16</a:t>
            </a:fld>
            <a:endParaRPr lang="en-GB"/>
          </a:p>
        </p:txBody>
      </p:sp>
      <p:sp>
        <p:nvSpPr>
          <p:cNvPr id="8" name="TextBox 7"/>
          <p:cNvSpPr txBox="1"/>
          <p:nvPr/>
        </p:nvSpPr>
        <p:spPr>
          <a:xfrm>
            <a:off x="7164288" y="4149080"/>
            <a:ext cx="2016224" cy="461665"/>
          </a:xfrm>
          <a:prstGeom prst="rect">
            <a:avLst/>
          </a:prstGeom>
          <a:noFill/>
        </p:spPr>
        <p:txBody>
          <a:bodyPr wrap="square" rtlCol="0">
            <a:spAutoFit/>
          </a:bodyPr>
          <a:lstStyle/>
          <a:p>
            <a:pPr algn="ctr"/>
            <a:r>
              <a:rPr lang="fr-CH" sz="2400" b="1" smtClean="0"/>
              <a:t>Accessibility</a:t>
            </a:r>
            <a:endParaRPr lang="en-GB" sz="2400" b="1"/>
          </a:p>
        </p:txBody>
      </p:sp>
      <p:sp>
        <p:nvSpPr>
          <p:cNvPr id="10" name="TextBox 9"/>
          <p:cNvSpPr txBox="1"/>
          <p:nvPr/>
        </p:nvSpPr>
        <p:spPr>
          <a:xfrm>
            <a:off x="7308304" y="4620011"/>
            <a:ext cx="1728192" cy="461665"/>
          </a:xfrm>
          <a:prstGeom prst="rect">
            <a:avLst/>
          </a:prstGeom>
          <a:noFill/>
        </p:spPr>
        <p:txBody>
          <a:bodyPr wrap="square" rtlCol="0">
            <a:spAutoFit/>
          </a:bodyPr>
          <a:lstStyle/>
          <a:p>
            <a:pPr algn="ctr"/>
            <a:r>
              <a:rPr lang="fr-CH" sz="2400" b="1" smtClean="0"/>
              <a:t>Availability</a:t>
            </a:r>
            <a:endParaRPr lang="en-GB" sz="2400" b="1"/>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22" b="4005"/>
          <a:stretch/>
        </p:blipFill>
        <p:spPr bwMode="auto">
          <a:xfrm>
            <a:off x="0" y="3194688"/>
            <a:ext cx="9089354" cy="28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9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SDG targets 'leave no one behind'</a:t>
            </a:r>
            <a:endParaRPr lang="en-US" dirty="0"/>
          </a:p>
        </p:txBody>
      </p:sp>
      <p:sp>
        <p:nvSpPr>
          <p:cNvPr id="3" name="Content Placeholder 2"/>
          <p:cNvSpPr>
            <a:spLocks noGrp="1"/>
          </p:cNvSpPr>
          <p:nvPr>
            <p:ph idx="1"/>
          </p:nvPr>
        </p:nvSpPr>
        <p:spPr>
          <a:xfrm>
            <a:off x="431868" y="1600198"/>
            <a:ext cx="8551863" cy="4525963"/>
          </a:xfrm>
        </p:spPr>
        <p:txBody>
          <a:bodyPr>
            <a:normAutofit fontScale="92500" lnSpcReduction="10000"/>
          </a:bodyPr>
          <a:lstStyle/>
          <a:p>
            <a:r>
              <a:rPr lang="en-GB" dirty="0" smtClean="0"/>
              <a:t>SDG </a:t>
            </a:r>
            <a:r>
              <a:rPr lang="en-US" dirty="0" smtClean="0"/>
              <a:t>indicators </a:t>
            </a:r>
            <a:r>
              <a:rPr lang="en-US" dirty="0"/>
              <a:t>to be disaggregated where relevant </a:t>
            </a:r>
          </a:p>
          <a:p>
            <a:pPr lvl="1"/>
            <a:r>
              <a:rPr lang="en-US" dirty="0" smtClean="0"/>
              <a:t>income</a:t>
            </a:r>
            <a:r>
              <a:rPr lang="en-US" dirty="0"/>
              <a:t>, </a:t>
            </a:r>
            <a:endParaRPr lang="en-US" dirty="0" smtClean="0"/>
          </a:p>
          <a:p>
            <a:pPr lvl="1"/>
            <a:r>
              <a:rPr lang="en-US" dirty="0" smtClean="0"/>
              <a:t>sex</a:t>
            </a:r>
            <a:r>
              <a:rPr lang="en-US" dirty="0"/>
              <a:t>, </a:t>
            </a:r>
            <a:endParaRPr lang="en-US" dirty="0" smtClean="0"/>
          </a:p>
          <a:p>
            <a:pPr lvl="1"/>
            <a:r>
              <a:rPr lang="en-US" dirty="0" smtClean="0"/>
              <a:t>age</a:t>
            </a:r>
            <a:r>
              <a:rPr lang="en-US" dirty="0"/>
              <a:t>, </a:t>
            </a:r>
            <a:endParaRPr lang="en-US" dirty="0" smtClean="0"/>
          </a:p>
          <a:p>
            <a:pPr lvl="1"/>
            <a:r>
              <a:rPr lang="en-US" dirty="0" smtClean="0"/>
              <a:t>race</a:t>
            </a:r>
            <a:r>
              <a:rPr lang="en-US" dirty="0"/>
              <a:t>, </a:t>
            </a:r>
            <a:endParaRPr lang="en-US" dirty="0" smtClean="0"/>
          </a:p>
          <a:p>
            <a:pPr lvl="1"/>
            <a:r>
              <a:rPr lang="en-US" dirty="0" smtClean="0"/>
              <a:t>ethnicity</a:t>
            </a:r>
            <a:r>
              <a:rPr lang="en-US" dirty="0"/>
              <a:t>, </a:t>
            </a:r>
            <a:endParaRPr lang="en-US" dirty="0" smtClean="0"/>
          </a:p>
          <a:p>
            <a:pPr lvl="1"/>
            <a:r>
              <a:rPr lang="en-US" dirty="0" smtClean="0"/>
              <a:t>migratory status,</a:t>
            </a:r>
          </a:p>
          <a:p>
            <a:pPr lvl="1"/>
            <a:r>
              <a:rPr lang="en-US" dirty="0" smtClean="0"/>
              <a:t>disability </a:t>
            </a:r>
            <a:r>
              <a:rPr lang="en-US" dirty="0"/>
              <a:t>and </a:t>
            </a:r>
            <a:endParaRPr lang="en-US" dirty="0" smtClean="0"/>
          </a:p>
          <a:p>
            <a:pPr lvl="1"/>
            <a:r>
              <a:rPr lang="en-US" dirty="0" smtClean="0"/>
              <a:t>geographic </a:t>
            </a:r>
            <a:r>
              <a:rPr lang="en-US" dirty="0"/>
              <a:t>location, </a:t>
            </a:r>
            <a:endParaRPr lang="en-US" dirty="0" smtClean="0"/>
          </a:p>
          <a:p>
            <a:pPr lvl="1"/>
            <a:r>
              <a:rPr lang="en-US" dirty="0" smtClean="0"/>
              <a:t>or </a:t>
            </a:r>
            <a:r>
              <a:rPr lang="en-US" dirty="0"/>
              <a:t>other characteristics</a:t>
            </a:r>
          </a:p>
        </p:txBody>
      </p:sp>
      <p:sp>
        <p:nvSpPr>
          <p:cNvPr id="4" name="Slide Number Placeholder 3"/>
          <p:cNvSpPr>
            <a:spLocks noGrp="1"/>
          </p:cNvSpPr>
          <p:nvPr>
            <p:ph type="sldNum" sz="quarter" idx="12"/>
          </p:nvPr>
        </p:nvSpPr>
        <p:spPr/>
        <p:txBody>
          <a:bodyPr/>
          <a:lstStyle/>
          <a:p>
            <a:fld id="{55799D02-54E6-48B7-B65B-72D57F1FC91F}" type="slidenum">
              <a:rPr lang="en-GB" smtClean="0"/>
              <a:t>17</a:t>
            </a:fld>
            <a:endParaRPr lang="en-GB"/>
          </a:p>
        </p:txBody>
      </p:sp>
      <p:pic>
        <p:nvPicPr>
          <p:cNvPr id="5" name="Picture 4"/>
          <p:cNvPicPr>
            <a:picLocks noChangeAspect="1"/>
          </p:cNvPicPr>
          <p:nvPr/>
        </p:nvPicPr>
        <p:blipFill>
          <a:blip r:embed="rId3"/>
          <a:stretch>
            <a:fillRect/>
          </a:stretch>
        </p:blipFill>
        <p:spPr>
          <a:xfrm>
            <a:off x="4707800" y="2275035"/>
            <a:ext cx="4090771" cy="3176291"/>
          </a:xfrm>
          <a:prstGeom prst="rect">
            <a:avLst/>
          </a:prstGeom>
        </p:spPr>
      </p:pic>
    </p:spTree>
    <p:extLst>
      <p:ext uri="{BB962C8B-B14F-4D97-AF65-F5344CB8AC3E}">
        <p14:creationId xmlns:p14="http://schemas.microsoft.com/office/powerpoint/2010/main" val="2981644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Reserve slides</a:t>
            </a:r>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A73939FE-7BC6-42BD-B27E-1F76D60FE7C3}" type="slidenum">
              <a:rPr lang="en-GB" smtClean="0"/>
              <a:pPr>
                <a:defRPr/>
              </a:pPr>
              <a:t>18</a:t>
            </a:fld>
            <a:endParaRPr lang="en-GB"/>
          </a:p>
        </p:txBody>
      </p:sp>
    </p:spTree>
    <p:extLst>
      <p:ext uri="{BB962C8B-B14F-4D97-AF65-F5344CB8AC3E}">
        <p14:creationId xmlns:p14="http://schemas.microsoft.com/office/powerpoint/2010/main" val="1031953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between</a:t>
            </a:r>
            <a:r>
              <a:rPr lang="fr-CH" dirty="0" smtClean="0"/>
              <a:t> countries</a:t>
            </a:r>
            <a:endParaRPr lang="en-GB" dirty="0"/>
          </a:p>
        </p:txBody>
      </p:sp>
      <p:sp>
        <p:nvSpPr>
          <p:cNvPr id="4" name="Slide Number Placeholder 3"/>
          <p:cNvSpPr>
            <a:spLocks noGrp="1"/>
          </p:cNvSpPr>
          <p:nvPr>
            <p:ph type="sldNum" sz="quarter" idx="12"/>
          </p:nvPr>
        </p:nvSpPr>
        <p:spPr/>
        <p:txBody>
          <a:bodyPr/>
          <a:lstStyle/>
          <a:p>
            <a:fld id="{55799D02-54E6-48B7-B65B-72D57F1FC91F}" type="slidenum">
              <a:rPr lang="en-GB" smtClean="0"/>
              <a:t>19</a:t>
            </a:fld>
            <a:endParaRPr lang="en-GB"/>
          </a:p>
        </p:txBody>
      </p:sp>
      <p:pic>
        <p:nvPicPr>
          <p:cNvPr id="11" name="Content Placeholder 10"/>
          <p:cNvPicPr>
            <a:picLocks noGrp="1" noChangeAspect="1"/>
          </p:cNvPicPr>
          <p:nvPr>
            <p:ph idx="1"/>
          </p:nvPr>
        </p:nvPicPr>
        <p:blipFill>
          <a:blip r:embed="rId3"/>
          <a:stretch>
            <a:fillRect/>
          </a:stretch>
        </p:blipFill>
        <p:spPr>
          <a:xfrm>
            <a:off x="251520" y="1556792"/>
            <a:ext cx="8229600" cy="4241914"/>
          </a:xfrm>
          <a:prstGeom prst="rect">
            <a:avLst/>
          </a:prstGeom>
        </p:spPr>
      </p:pic>
    </p:spTree>
    <p:extLst>
      <p:ext uri="{BB962C8B-B14F-4D97-AF65-F5344CB8AC3E}">
        <p14:creationId xmlns:p14="http://schemas.microsoft.com/office/powerpoint/2010/main" val="3495034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smtClean="0"/>
              <a:t>The 17 Sustainable Development Goals</a:t>
            </a:r>
            <a:endParaRPr lang="en-GB"/>
          </a:p>
        </p:txBody>
      </p:sp>
      <p:sp>
        <p:nvSpPr>
          <p:cNvPr id="3" name="Content Placeholder 2"/>
          <p:cNvSpPr>
            <a:spLocks noGrp="1"/>
          </p:cNvSpPr>
          <p:nvPr>
            <p:ph idx="1"/>
          </p:nvPr>
        </p:nvSpPr>
        <p:spPr/>
        <p:txBody>
          <a:bodyPr/>
          <a:lstStyle/>
          <a:p>
            <a:endParaRPr lang="en-GB"/>
          </a:p>
        </p:txBody>
      </p:sp>
      <p:pic>
        <p:nvPicPr>
          <p:cNvPr id="1028" name="Picture 4" descr="Chart of UN Sustainable Development Goa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40556"/>
            <a:ext cx="8752312" cy="445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699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ithin and among countries</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A73939FE-7BC6-42BD-B27E-1F76D60FE7C3}" type="slidenum">
              <a:rPr lang="en-GB" smtClean="0"/>
              <a:pPr>
                <a:defRPr/>
              </a:pPr>
              <a:t>20</a:t>
            </a:fld>
            <a:endParaRPr lang="en-GB"/>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473" y="1291277"/>
            <a:ext cx="8892590" cy="458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861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1157" y="4077072"/>
            <a:ext cx="4572000" cy="289951"/>
          </a:xfrm>
          <a:prstGeom prst="rect">
            <a:avLst/>
          </a:prstGeom>
        </p:spPr>
        <p:txBody>
          <a:bodyPr>
            <a:spAutoFit/>
          </a:bodyPr>
          <a:lstStyle/>
          <a:p>
            <a:pPr marL="0" marR="0" algn="just">
              <a:lnSpc>
                <a:spcPct val="107000"/>
              </a:lnSpc>
              <a:spcBef>
                <a:spcPts val="0"/>
              </a:spcBef>
              <a:spcAft>
                <a:spcPts val="0"/>
              </a:spcAft>
            </a:pPr>
            <a:r>
              <a:rPr lang="en-GB" sz="1200" dirty="0">
                <a:ea typeface="Calibri" panose="020F0502020204030204" pitchFamily="34" charset="0"/>
                <a:cs typeface="Arial" panose="020B0604020202020204" pitchFamily="34" charset="0"/>
              </a:rPr>
              <a:t>Population practising open defecation in urban and rural areas, 2012 </a:t>
            </a:r>
          </a:p>
        </p:txBody>
      </p:sp>
      <p:sp>
        <p:nvSpPr>
          <p:cNvPr id="2" name="Title 1"/>
          <p:cNvSpPr>
            <a:spLocks noGrp="1"/>
          </p:cNvSpPr>
          <p:nvPr>
            <p:ph type="title"/>
          </p:nvPr>
        </p:nvSpPr>
        <p:spPr/>
        <p:txBody>
          <a:bodyPr/>
          <a:lstStyle/>
          <a:p>
            <a:r>
              <a:rPr lang="fr-CH" dirty="0" err="1"/>
              <a:t>b</a:t>
            </a:r>
            <a:r>
              <a:rPr lang="fr-CH" dirty="0" err="1" smtClean="0"/>
              <a:t>etween</a:t>
            </a:r>
            <a:r>
              <a:rPr lang="fr-CH" dirty="0" smtClean="0"/>
              <a:t> </a:t>
            </a:r>
            <a:r>
              <a:rPr lang="fr-CH" dirty="0" err="1" smtClean="0"/>
              <a:t>urban</a:t>
            </a:r>
            <a:r>
              <a:rPr lang="fr-CH" dirty="0" smtClean="0"/>
              <a:t> and rural</a:t>
            </a:r>
            <a:endParaRPr lang="en-GB" dirty="0"/>
          </a:p>
        </p:txBody>
      </p:sp>
      <p:sp>
        <p:nvSpPr>
          <p:cNvPr id="4" name="Slide Number Placeholder 3"/>
          <p:cNvSpPr>
            <a:spLocks noGrp="1"/>
          </p:cNvSpPr>
          <p:nvPr>
            <p:ph type="sldNum" sz="quarter" idx="12"/>
          </p:nvPr>
        </p:nvSpPr>
        <p:spPr/>
        <p:txBody>
          <a:bodyPr/>
          <a:lstStyle/>
          <a:p>
            <a:fld id="{55799D02-54E6-48B7-B65B-72D57F1FC91F}" type="slidenum">
              <a:rPr lang="en-GB" smtClean="0"/>
              <a:t>21</a:t>
            </a:fld>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20" y="2060848"/>
            <a:ext cx="6034613"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359" y="1612652"/>
            <a:ext cx="2210827" cy="427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idx="1"/>
          </p:nvPr>
        </p:nvPicPr>
        <p:blipFill>
          <a:blip r:embed="rId5"/>
          <a:stretch>
            <a:fillRect/>
          </a:stretch>
        </p:blipFill>
        <p:spPr>
          <a:xfrm>
            <a:off x="3307674" y="1669235"/>
            <a:ext cx="2528651" cy="4157061"/>
          </a:xfrm>
          <a:prstGeom prst="rect">
            <a:avLst/>
          </a:prstGeom>
        </p:spPr>
      </p:pic>
    </p:spTree>
    <p:extLst>
      <p:ext uri="{BB962C8B-B14F-4D97-AF65-F5344CB8AC3E}">
        <p14:creationId xmlns:p14="http://schemas.microsoft.com/office/powerpoint/2010/main" val="137240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32656"/>
            <a:ext cx="8458200" cy="750939"/>
          </a:xfrm>
        </p:spPr>
        <p:txBody>
          <a:bodyPr/>
          <a:lstStyle/>
          <a:p>
            <a:pPr>
              <a:defRPr/>
            </a:pPr>
            <a:r>
              <a:rPr lang="en-US" sz="4000" dirty="0"/>
              <a:t>b</a:t>
            </a:r>
            <a:r>
              <a:rPr lang="en-US" sz="4000" dirty="0" smtClean="0"/>
              <a:t>etween wealth quintiles</a:t>
            </a:r>
            <a:endParaRPr lang="en-GB" sz="4000" dirty="0">
              <a:solidFill>
                <a:schemeClr val="tx1"/>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61347"/>
            <a:ext cx="4152733" cy="407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stretch>
            <a:fillRect/>
          </a:stretch>
        </p:blipFill>
        <p:spPr>
          <a:xfrm>
            <a:off x="4499992" y="59089"/>
            <a:ext cx="4531196" cy="6798911"/>
          </a:xfrm>
          <a:prstGeom prst="rect">
            <a:avLst/>
          </a:prstGeom>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4652"/>
            <a:ext cx="6180415" cy="675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07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CH" sz="3600" smtClean="0"/>
              <a:t>Monitoring 6.3 (WHO, UN-Habitat, UNEP)</a:t>
            </a:r>
            <a:endParaRPr lang="en-GB"/>
          </a:p>
        </p:txBody>
      </p:sp>
      <p:sp>
        <p:nvSpPr>
          <p:cNvPr id="5" name="Content Placeholder 4"/>
          <p:cNvSpPr>
            <a:spLocks noGrp="1"/>
          </p:cNvSpPr>
          <p:nvPr>
            <p:ph sz="half" idx="1"/>
          </p:nvPr>
        </p:nvSpPr>
        <p:spPr/>
        <p:txBody>
          <a:bodyPr/>
          <a:lstStyle/>
          <a:p>
            <a:pPr marL="0" indent="0">
              <a:buNone/>
            </a:pPr>
            <a:r>
              <a:rPr lang="fr-CH" sz="2400" smtClean="0"/>
              <a:t>6.3.1.   Wastewater treatment</a:t>
            </a:r>
          </a:p>
          <a:p>
            <a:r>
              <a:rPr lang="fr-CH" sz="2000" smtClean="0"/>
              <a:t>Ratio: safely treated / total</a:t>
            </a:r>
            <a:endParaRPr lang="fr-CH" sz="2000"/>
          </a:p>
          <a:p>
            <a:r>
              <a:rPr lang="fr-CH" sz="2000" smtClean="0"/>
              <a:t>Multi-sectoral</a:t>
            </a:r>
            <a:endParaRPr lang="fr-CH" sz="2000"/>
          </a:p>
          <a:p>
            <a:pPr lvl="1"/>
            <a:r>
              <a:rPr lang="fr-CH" sz="1800" smtClean="0"/>
              <a:t>Domestic wastewater</a:t>
            </a:r>
            <a:br>
              <a:rPr lang="fr-CH" sz="1800" smtClean="0"/>
            </a:br>
            <a:r>
              <a:rPr lang="fr-CH" sz="1800" smtClean="0"/>
              <a:t>(sewage + faecal sludge)</a:t>
            </a:r>
            <a:br>
              <a:rPr lang="fr-CH" sz="1800" smtClean="0"/>
            </a:br>
            <a:r>
              <a:rPr lang="fr-CH" sz="1800" smtClean="0"/>
              <a:t>Drawn from 6.2.1</a:t>
            </a:r>
            <a:endParaRPr lang="fr-CH" sz="1800"/>
          </a:p>
          <a:p>
            <a:pPr lvl="1"/>
            <a:r>
              <a:rPr lang="fr-CH" sz="1800" smtClean="0"/>
              <a:t>Hazardous industrial wastes (point sources)</a:t>
            </a:r>
            <a:endParaRPr lang="fr-CH" sz="1800"/>
          </a:p>
          <a:p>
            <a:r>
              <a:rPr lang="fr-CH" sz="2000"/>
              <a:t>Data </a:t>
            </a:r>
            <a:r>
              <a:rPr lang="fr-CH" sz="2000" smtClean="0"/>
              <a:t>from: </a:t>
            </a:r>
          </a:p>
          <a:p>
            <a:pPr lvl="1"/>
            <a:r>
              <a:rPr lang="fr-CH" sz="1800" smtClean="0"/>
              <a:t>JMP, AQUASTAT, IB-NET (domestic wastewater)</a:t>
            </a:r>
          </a:p>
          <a:p>
            <a:pPr lvl="1"/>
            <a:r>
              <a:rPr lang="fr-CH" sz="1800" smtClean="0"/>
              <a:t>National inventories of industries (hazardous wastes)</a:t>
            </a:r>
            <a:endParaRPr lang="fr-CH" sz="1800"/>
          </a:p>
          <a:p>
            <a:endParaRPr lang="fr-CH" sz="2000"/>
          </a:p>
        </p:txBody>
      </p:sp>
      <p:sp>
        <p:nvSpPr>
          <p:cNvPr id="6" name="Content Placeholder 5"/>
          <p:cNvSpPr>
            <a:spLocks noGrp="1"/>
          </p:cNvSpPr>
          <p:nvPr>
            <p:ph sz="half" idx="2"/>
          </p:nvPr>
        </p:nvSpPr>
        <p:spPr/>
        <p:txBody>
          <a:bodyPr/>
          <a:lstStyle/>
          <a:p>
            <a:pPr marL="0" indent="0">
              <a:buNone/>
            </a:pPr>
            <a:r>
              <a:rPr lang="fr-CH" sz="2400" smtClean="0"/>
              <a:t>6.3.2.   Ambient Water Quality</a:t>
            </a:r>
          </a:p>
          <a:p>
            <a:r>
              <a:rPr lang="fr-CH" sz="2000" smtClean="0"/>
              <a:t>Key water bodies</a:t>
            </a:r>
          </a:p>
          <a:p>
            <a:r>
              <a:rPr lang="fr-CH" sz="2000" smtClean="0"/>
              <a:t>Water Quality Index</a:t>
            </a:r>
          </a:p>
          <a:p>
            <a:pPr lvl="1"/>
            <a:r>
              <a:rPr lang="fr-CH" sz="1800" smtClean="0"/>
              <a:t>Total dissolved solids</a:t>
            </a:r>
            <a:endParaRPr lang="fr-CH" sz="1800"/>
          </a:p>
          <a:p>
            <a:pPr lvl="1"/>
            <a:r>
              <a:rPr lang="fr-CH" sz="1800" smtClean="0"/>
              <a:t>Dissolved O</a:t>
            </a:r>
            <a:r>
              <a:rPr lang="fr-CH" sz="1800" baseline="-25000" smtClean="0"/>
              <a:t>2</a:t>
            </a:r>
          </a:p>
          <a:p>
            <a:pPr lvl="1"/>
            <a:r>
              <a:rPr lang="fr-CH" sz="1800" smtClean="0"/>
              <a:t>Dissolved inorganic N</a:t>
            </a:r>
            <a:endParaRPr lang="fr-CH" sz="1800"/>
          </a:p>
          <a:p>
            <a:pPr lvl="1"/>
            <a:r>
              <a:rPr lang="fr-CH" sz="1800" smtClean="0"/>
              <a:t>Dissolved inorganic P</a:t>
            </a:r>
          </a:p>
          <a:p>
            <a:pPr lvl="1"/>
            <a:r>
              <a:rPr lang="fr-CH" sz="1800" i="1" smtClean="0"/>
              <a:t>E. coli</a:t>
            </a:r>
          </a:p>
          <a:p>
            <a:r>
              <a:rPr lang="fr-CH" sz="2000" smtClean="0"/>
              <a:t>Multiple rungs</a:t>
            </a:r>
          </a:p>
          <a:p>
            <a:pPr lvl="1"/>
            <a:r>
              <a:rPr lang="fr-CH" sz="1600" smtClean="0"/>
              <a:t># of noncompliant parameters, </a:t>
            </a:r>
            <a:br>
              <a:rPr lang="fr-CH" sz="1600" smtClean="0"/>
            </a:br>
            <a:r>
              <a:rPr lang="fr-CH" sz="1600" smtClean="0"/>
              <a:t>WQ index, more parameters</a:t>
            </a:r>
          </a:p>
          <a:p>
            <a:r>
              <a:rPr lang="fr-CH" sz="2000" smtClean="0"/>
              <a:t>Data from GEMS/Stat (in situ and modeled), OECD, remote sensing</a:t>
            </a:r>
            <a:endParaRPr lang="fr-CH" sz="2400"/>
          </a:p>
          <a:p>
            <a:endParaRPr lang="fr-CH" sz="2400" smtClean="0"/>
          </a:p>
          <a:p>
            <a:endParaRPr lang="en-GB" sz="2000"/>
          </a:p>
          <a:p>
            <a:endParaRPr lang="en-GB" sz="2000"/>
          </a:p>
        </p:txBody>
      </p:sp>
      <p:sp>
        <p:nvSpPr>
          <p:cNvPr id="4" name="Slide Number Placeholder 3"/>
          <p:cNvSpPr>
            <a:spLocks noGrp="1"/>
          </p:cNvSpPr>
          <p:nvPr>
            <p:ph type="sldNum" sz="quarter" idx="12"/>
          </p:nvPr>
        </p:nvSpPr>
        <p:spPr/>
        <p:txBody>
          <a:bodyPr/>
          <a:lstStyle/>
          <a:p>
            <a:pPr>
              <a:defRPr/>
            </a:pPr>
            <a:fld id="{A73939FE-7BC6-42BD-B27E-1F76D60FE7C3}" type="slidenum">
              <a:rPr lang="en-GB" smtClean="0"/>
              <a:pPr>
                <a:defRPr/>
              </a:pPr>
              <a:t>23</a:t>
            </a:fld>
            <a:endParaRPr lang="en-GB"/>
          </a:p>
        </p:txBody>
      </p:sp>
    </p:spTree>
    <p:extLst>
      <p:ext uri="{BB962C8B-B14F-4D97-AF65-F5344CB8AC3E}">
        <p14:creationId xmlns:p14="http://schemas.microsoft.com/office/powerpoint/2010/main" val="3458152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CH" smtClean="0"/>
              <a:t>Monitoring 6.4 (FAO-AQUASTAT+)</a:t>
            </a:r>
            <a:endParaRPr lang="en-GB"/>
          </a:p>
        </p:txBody>
      </p:sp>
      <p:sp>
        <p:nvSpPr>
          <p:cNvPr id="5" name="Content Placeholder 4"/>
          <p:cNvSpPr>
            <a:spLocks noGrp="1"/>
          </p:cNvSpPr>
          <p:nvPr>
            <p:ph sz="half" idx="1"/>
          </p:nvPr>
        </p:nvSpPr>
        <p:spPr/>
        <p:txBody>
          <a:bodyPr/>
          <a:lstStyle/>
          <a:p>
            <a:pPr marL="0" indent="0">
              <a:buNone/>
            </a:pPr>
            <a:r>
              <a:rPr lang="fr-CH" sz="2400" smtClean="0"/>
              <a:t>6.4.1*   Efficiency</a:t>
            </a:r>
          </a:p>
          <a:p>
            <a:r>
              <a:rPr lang="fr-CH" sz="2000" smtClean="0"/>
              <a:t>Ratio: value </a:t>
            </a:r>
            <a:r>
              <a:rPr lang="fr-CH" sz="2000"/>
              <a:t>added </a:t>
            </a:r>
            <a:r>
              <a:rPr lang="fr-CH" sz="2000" smtClean="0"/>
              <a:t>to volume </a:t>
            </a:r>
            <a:r>
              <a:rPr lang="fr-CH" sz="2000"/>
              <a:t>water used</a:t>
            </a:r>
          </a:p>
          <a:p>
            <a:r>
              <a:rPr lang="fr-CH" sz="2000"/>
              <a:t>Change over 3-5 year period </a:t>
            </a:r>
            <a:endParaRPr lang="fr-CH" sz="2000" smtClean="0"/>
          </a:p>
          <a:p>
            <a:r>
              <a:rPr lang="fr-CH" sz="2000"/>
              <a:t>Multi-sectoral</a:t>
            </a:r>
          </a:p>
          <a:p>
            <a:pPr lvl="1"/>
            <a:r>
              <a:rPr lang="fr-CH" sz="1800"/>
              <a:t>Agricultural </a:t>
            </a:r>
          </a:p>
          <a:p>
            <a:pPr lvl="1"/>
            <a:r>
              <a:rPr lang="fr-CH" sz="1800"/>
              <a:t>Industrial </a:t>
            </a:r>
          </a:p>
          <a:p>
            <a:pPr lvl="1"/>
            <a:r>
              <a:rPr lang="fr-CH" sz="1800"/>
              <a:t>Energy </a:t>
            </a:r>
          </a:p>
          <a:p>
            <a:pPr lvl="1"/>
            <a:r>
              <a:rPr lang="fr-CH" sz="1800"/>
              <a:t>Municipal supply </a:t>
            </a:r>
          </a:p>
          <a:p>
            <a:r>
              <a:rPr lang="fr-CH" sz="2000"/>
              <a:t>Data from AQUASTAT (including national </a:t>
            </a:r>
            <a:r>
              <a:rPr lang="fr-CH" sz="2000" smtClean="0"/>
              <a:t>sources), </a:t>
            </a:r>
            <a:r>
              <a:rPr lang="fr-CH" sz="2000"/>
              <a:t>World Energy Outlook, IB-NET …</a:t>
            </a:r>
          </a:p>
          <a:p>
            <a:endParaRPr lang="fr-CH" sz="2000"/>
          </a:p>
        </p:txBody>
      </p:sp>
      <p:sp>
        <p:nvSpPr>
          <p:cNvPr id="6" name="Content Placeholder 5"/>
          <p:cNvSpPr>
            <a:spLocks noGrp="1"/>
          </p:cNvSpPr>
          <p:nvPr>
            <p:ph sz="half" idx="2"/>
          </p:nvPr>
        </p:nvSpPr>
        <p:spPr/>
        <p:txBody>
          <a:bodyPr/>
          <a:lstStyle/>
          <a:p>
            <a:pPr marL="0" indent="0">
              <a:buNone/>
            </a:pPr>
            <a:r>
              <a:rPr lang="fr-CH" sz="2400" smtClean="0"/>
              <a:t>6.4.2*   Water stress</a:t>
            </a:r>
          </a:p>
          <a:p>
            <a:r>
              <a:rPr lang="fr-CH" sz="2000" smtClean="0"/>
              <a:t>Ratio: total freshwater withdrawn to total renewable resources</a:t>
            </a:r>
          </a:p>
          <a:p>
            <a:pPr lvl="1"/>
            <a:r>
              <a:rPr lang="fr-CH" sz="1800" smtClean="0"/>
              <a:t>Reserving environmental water requirements</a:t>
            </a:r>
          </a:p>
          <a:p>
            <a:r>
              <a:rPr lang="fr-CH" sz="2000"/>
              <a:t>Multi-sectoral</a:t>
            </a:r>
          </a:p>
          <a:p>
            <a:pPr lvl="1"/>
            <a:r>
              <a:rPr lang="fr-CH" sz="1800" smtClean="0"/>
              <a:t>Agricultural</a:t>
            </a:r>
            <a:endParaRPr lang="fr-CH" sz="1800"/>
          </a:p>
          <a:p>
            <a:pPr lvl="1"/>
            <a:r>
              <a:rPr lang="fr-CH" sz="1800" smtClean="0"/>
              <a:t>Industrial</a:t>
            </a:r>
            <a:endParaRPr lang="fr-CH" sz="1800"/>
          </a:p>
          <a:p>
            <a:pPr lvl="1"/>
            <a:r>
              <a:rPr lang="fr-CH" sz="1800" smtClean="0"/>
              <a:t>Municipal supply</a:t>
            </a:r>
          </a:p>
          <a:p>
            <a:r>
              <a:rPr lang="fr-CH" sz="2000"/>
              <a:t>Data from AQUASTAT (including national sources)</a:t>
            </a:r>
            <a:endParaRPr lang="fr-CH" sz="2400"/>
          </a:p>
          <a:p>
            <a:endParaRPr lang="fr-CH" sz="2400" smtClean="0"/>
          </a:p>
          <a:p>
            <a:endParaRPr lang="en-GB" sz="2000"/>
          </a:p>
          <a:p>
            <a:endParaRPr lang="en-GB" sz="2000"/>
          </a:p>
        </p:txBody>
      </p:sp>
      <p:sp>
        <p:nvSpPr>
          <p:cNvPr id="4" name="Slide Number Placeholder 3"/>
          <p:cNvSpPr>
            <a:spLocks noGrp="1"/>
          </p:cNvSpPr>
          <p:nvPr>
            <p:ph type="sldNum" sz="quarter" idx="12"/>
          </p:nvPr>
        </p:nvSpPr>
        <p:spPr/>
        <p:txBody>
          <a:bodyPr/>
          <a:lstStyle/>
          <a:p>
            <a:pPr>
              <a:defRPr/>
            </a:pPr>
            <a:fld id="{A73939FE-7BC6-42BD-B27E-1F76D60FE7C3}" type="slidenum">
              <a:rPr lang="en-GB" smtClean="0"/>
              <a:pPr>
                <a:defRPr/>
              </a:pPr>
              <a:t>24</a:t>
            </a:fld>
            <a:endParaRPr lang="en-GB"/>
          </a:p>
        </p:txBody>
      </p:sp>
    </p:spTree>
    <p:extLst>
      <p:ext uri="{BB962C8B-B14F-4D97-AF65-F5344CB8AC3E}">
        <p14:creationId xmlns:p14="http://schemas.microsoft.com/office/powerpoint/2010/main" val="157977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CH" smtClean="0"/>
              <a:t>Monitoring 6.5 and 6.6 (UNEP+)</a:t>
            </a:r>
            <a:endParaRPr lang="en-GB"/>
          </a:p>
        </p:txBody>
      </p:sp>
      <p:sp>
        <p:nvSpPr>
          <p:cNvPr id="5" name="Content Placeholder 4"/>
          <p:cNvSpPr>
            <a:spLocks noGrp="1"/>
          </p:cNvSpPr>
          <p:nvPr>
            <p:ph sz="half" idx="1"/>
          </p:nvPr>
        </p:nvSpPr>
        <p:spPr/>
        <p:txBody>
          <a:bodyPr/>
          <a:lstStyle/>
          <a:p>
            <a:pPr marL="0" indent="0">
              <a:buNone/>
            </a:pPr>
            <a:r>
              <a:rPr lang="fr-CH" sz="2400" smtClean="0"/>
              <a:t>6.5.1*   IWRM implementation</a:t>
            </a:r>
          </a:p>
          <a:p>
            <a:r>
              <a:rPr lang="fr-CH" sz="2000" smtClean="0"/>
              <a:t>Composite indicator</a:t>
            </a:r>
            <a:endParaRPr lang="fr-CH" sz="2000"/>
          </a:p>
          <a:p>
            <a:pPr lvl="1"/>
            <a:r>
              <a:rPr lang="fr-CH" sz="1800" smtClean="0"/>
              <a:t>Policies</a:t>
            </a:r>
            <a:endParaRPr lang="fr-CH" sz="1800"/>
          </a:p>
          <a:p>
            <a:pPr lvl="1"/>
            <a:r>
              <a:rPr lang="fr-CH" sz="1800" smtClean="0"/>
              <a:t>Institutions</a:t>
            </a:r>
            <a:endParaRPr lang="fr-CH" sz="1800"/>
          </a:p>
          <a:p>
            <a:pPr lvl="1"/>
            <a:r>
              <a:rPr lang="fr-CH" sz="1800" smtClean="0"/>
              <a:t>Management tools</a:t>
            </a:r>
            <a:endParaRPr lang="fr-CH" sz="1800"/>
          </a:p>
          <a:p>
            <a:pPr lvl="1"/>
            <a:r>
              <a:rPr lang="fr-CH" sz="1800" smtClean="0"/>
              <a:t>Financing</a:t>
            </a:r>
            <a:endParaRPr lang="fr-CH" sz="1800"/>
          </a:p>
          <a:p>
            <a:r>
              <a:rPr lang="fr-CH" sz="2000" smtClean="0"/>
              <a:t>Equal weighting, </a:t>
            </a:r>
            <a:br>
              <a:rPr lang="fr-CH" sz="2000" smtClean="0"/>
            </a:br>
            <a:r>
              <a:rPr lang="fr-CH" sz="2000" smtClean="0"/>
              <a:t>score 0-100</a:t>
            </a:r>
          </a:p>
          <a:p>
            <a:r>
              <a:rPr lang="fr-CH" sz="2000" smtClean="0"/>
              <a:t>Data </a:t>
            </a:r>
            <a:r>
              <a:rPr lang="fr-CH" sz="2000"/>
              <a:t>from </a:t>
            </a:r>
            <a:r>
              <a:rPr lang="fr-CH" sz="2000" smtClean="0"/>
              <a:t>national surveys completed by ministries and consultations</a:t>
            </a:r>
            <a:endParaRPr lang="fr-CH" sz="2000"/>
          </a:p>
          <a:p>
            <a:endParaRPr lang="fr-CH" sz="2000"/>
          </a:p>
        </p:txBody>
      </p:sp>
      <p:sp>
        <p:nvSpPr>
          <p:cNvPr id="6" name="Content Placeholder 5"/>
          <p:cNvSpPr>
            <a:spLocks noGrp="1"/>
          </p:cNvSpPr>
          <p:nvPr>
            <p:ph sz="half" idx="2"/>
          </p:nvPr>
        </p:nvSpPr>
        <p:spPr/>
        <p:txBody>
          <a:bodyPr/>
          <a:lstStyle/>
          <a:p>
            <a:pPr marL="0" indent="0">
              <a:buNone/>
            </a:pPr>
            <a:r>
              <a:rPr lang="fr-CH" sz="2400" smtClean="0"/>
              <a:t>6.6.1</a:t>
            </a:r>
            <a:r>
              <a:rPr lang="fr-CH" sz="2400"/>
              <a:t>*   </a:t>
            </a:r>
            <a:r>
              <a:rPr lang="fr-CH" sz="2400" smtClean="0"/>
              <a:t>Ecosystems</a:t>
            </a:r>
            <a:endParaRPr lang="fr-CH" sz="2400"/>
          </a:p>
          <a:p>
            <a:r>
              <a:rPr lang="fr-CH" sz="2000" smtClean="0"/>
              <a:t>Percentage </a:t>
            </a:r>
            <a:r>
              <a:rPr lang="fr-CH" sz="2000"/>
              <a:t>of change in water-related ecosystems </a:t>
            </a:r>
            <a:r>
              <a:rPr lang="fr-CH" sz="2000" smtClean="0">
                <a:solidFill>
                  <a:srgbClr val="FF0000"/>
                </a:solidFill>
              </a:rPr>
              <a:t>extent </a:t>
            </a:r>
            <a:r>
              <a:rPr lang="fr-CH" sz="2000" smtClean="0"/>
              <a:t>overtime</a:t>
            </a:r>
            <a:endParaRPr lang="fr-CH" sz="2000"/>
          </a:p>
          <a:p>
            <a:pPr lvl="1"/>
            <a:r>
              <a:rPr lang="fr-CH" sz="1800"/>
              <a:t>Wetlands, forests and drylands</a:t>
            </a:r>
          </a:p>
          <a:p>
            <a:pPr lvl="2"/>
            <a:r>
              <a:rPr lang="fr-CH" sz="1600"/>
              <a:t>Wetlands: marshes, fens, swamps, ponds, lakes, rivers, aquifers…</a:t>
            </a:r>
          </a:p>
          <a:p>
            <a:r>
              <a:rPr lang="fr-CH" sz="2000"/>
              <a:t>Extent, </a:t>
            </a:r>
            <a:r>
              <a:rPr lang="fr-CH" sz="2000" smtClean="0"/>
              <a:t>(Quantity</a:t>
            </a:r>
            <a:r>
              <a:rPr lang="fr-CH" sz="2000"/>
              <a:t>, Quality, </a:t>
            </a:r>
            <a:r>
              <a:rPr lang="fr-CH" sz="2000" smtClean="0"/>
              <a:t>Status)</a:t>
            </a:r>
            <a:endParaRPr lang="fr-CH" sz="2000"/>
          </a:p>
          <a:p>
            <a:r>
              <a:rPr lang="fr-CH" sz="2000"/>
              <a:t>Data from ground data + Earth Observations</a:t>
            </a:r>
          </a:p>
          <a:p>
            <a:r>
              <a:rPr lang="fr-CH" sz="2000"/>
              <a:t>Reporting on UNEP-Live platform</a:t>
            </a:r>
          </a:p>
          <a:p>
            <a:endParaRPr lang="en-GB" sz="1600"/>
          </a:p>
        </p:txBody>
      </p:sp>
      <p:sp>
        <p:nvSpPr>
          <p:cNvPr id="4" name="Slide Number Placeholder 3"/>
          <p:cNvSpPr>
            <a:spLocks noGrp="1"/>
          </p:cNvSpPr>
          <p:nvPr>
            <p:ph type="sldNum" sz="quarter" idx="12"/>
          </p:nvPr>
        </p:nvSpPr>
        <p:spPr/>
        <p:txBody>
          <a:bodyPr/>
          <a:lstStyle/>
          <a:p>
            <a:pPr>
              <a:defRPr/>
            </a:pPr>
            <a:fld id="{A73939FE-7BC6-42BD-B27E-1F76D60FE7C3}" type="slidenum">
              <a:rPr lang="en-GB" smtClean="0"/>
              <a:pPr>
                <a:defRPr/>
              </a:pPr>
              <a:t>25</a:t>
            </a:fld>
            <a:endParaRPr lang="en-GB"/>
          </a:p>
        </p:txBody>
      </p:sp>
    </p:spTree>
    <p:extLst>
      <p:ext uri="{BB962C8B-B14F-4D97-AF65-F5344CB8AC3E}">
        <p14:creationId xmlns:p14="http://schemas.microsoft.com/office/powerpoint/2010/main" val="3222401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00000"/>
              </a:lnSpc>
              <a:spcBef>
                <a:spcPts val="770"/>
              </a:spcBef>
              <a:spcAft>
                <a:spcPts val="600"/>
              </a:spcAft>
            </a:pPr>
            <a:r>
              <a:rPr lang="en-US" sz="3600" dirty="0" smtClean="0"/>
              <a:t>Goal 6: </a:t>
            </a:r>
            <a:r>
              <a:rPr lang="en-US" sz="3600" dirty="0">
                <a:solidFill>
                  <a:srgbClr val="3C3C3B"/>
                </a:solidFill>
                <a:ea typeface="+mn-ea"/>
                <a:cs typeface="+mn-cs"/>
              </a:rPr>
              <a:t>Ensure availability and sustainable management of water and sanitation for all</a:t>
            </a:r>
          </a:p>
        </p:txBody>
      </p:sp>
      <p:graphicFrame>
        <p:nvGraphicFramePr>
          <p:cNvPr id="4" name="Content Placeholder 3"/>
          <p:cNvGraphicFramePr>
            <a:graphicFrameLocks noGrp="1"/>
          </p:cNvGraphicFramePr>
          <p:nvPr>
            <p:ph idx="1"/>
            <p:extLst/>
          </p:nvPr>
        </p:nvGraphicFramePr>
        <p:xfrm>
          <a:off x="0" y="1313141"/>
          <a:ext cx="5186668" cy="4630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5303550" y="1514061"/>
            <a:ext cx="3640868" cy="461665"/>
          </a:xfrm>
          <a:prstGeom prst="rect">
            <a:avLst/>
          </a:prstGeom>
          <a:noFill/>
        </p:spPr>
        <p:txBody>
          <a:bodyPr wrap="square" rtlCol="0">
            <a:spAutoFit/>
          </a:bodyPr>
          <a:lstStyle/>
          <a:p>
            <a:r>
              <a:rPr lang="fr-CH" sz="2400" dirty="0" err="1" smtClean="0"/>
              <a:t>Means</a:t>
            </a:r>
            <a:r>
              <a:rPr lang="fr-CH" sz="2400" dirty="0" smtClean="0"/>
              <a:t> of </a:t>
            </a:r>
            <a:r>
              <a:rPr lang="fr-CH" sz="2400" dirty="0" err="1" smtClean="0"/>
              <a:t>Implementation</a:t>
            </a:r>
            <a:endParaRPr lang="en-GB" sz="2400" dirty="0"/>
          </a:p>
        </p:txBody>
      </p:sp>
      <p:sp>
        <p:nvSpPr>
          <p:cNvPr id="11" name="Hexagon 10"/>
          <p:cNvSpPr/>
          <p:nvPr/>
        </p:nvSpPr>
        <p:spPr>
          <a:xfrm>
            <a:off x="5777974" y="2268096"/>
            <a:ext cx="2278258" cy="1584176"/>
          </a:xfrm>
          <a:prstGeom prst="hexagon">
            <a:avLst/>
          </a:prstGeom>
          <a:solidFill>
            <a:srgbClr val="B6E22A"/>
          </a:solidFill>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r>
              <a:rPr lang="fr-CH" u="sng" smtClean="0">
                <a:solidFill>
                  <a:schemeClr val="tx1"/>
                </a:solidFill>
              </a:rPr>
              <a:t>6.A</a:t>
            </a:r>
            <a:r>
              <a:rPr lang="fr-CH">
                <a:solidFill>
                  <a:schemeClr val="tx1"/>
                </a:solidFill>
              </a:rPr>
              <a:t/>
            </a:r>
            <a:br>
              <a:rPr lang="fr-CH">
                <a:solidFill>
                  <a:schemeClr val="tx1"/>
                </a:solidFill>
              </a:rPr>
            </a:br>
            <a:r>
              <a:rPr lang="fr-CH">
                <a:solidFill>
                  <a:schemeClr val="tx1"/>
                </a:solidFill>
              </a:rPr>
              <a:t>International cooperation</a:t>
            </a:r>
            <a:br>
              <a:rPr lang="fr-CH">
                <a:solidFill>
                  <a:schemeClr val="tx1"/>
                </a:solidFill>
              </a:rPr>
            </a:br>
            <a:r>
              <a:rPr lang="fr-CH">
                <a:solidFill>
                  <a:schemeClr val="tx1"/>
                </a:solidFill>
              </a:rPr>
              <a:t> and </a:t>
            </a:r>
            <a:r>
              <a:rPr lang="fr-CH" err="1">
                <a:solidFill>
                  <a:schemeClr val="tx1"/>
                </a:solidFill>
              </a:rPr>
              <a:t>capacity</a:t>
            </a:r>
            <a:r>
              <a:rPr lang="fr-CH">
                <a:solidFill>
                  <a:schemeClr val="tx1"/>
                </a:solidFill>
              </a:rPr>
              <a:t> </a:t>
            </a:r>
            <a:r>
              <a:rPr lang="fr-CH" err="1">
                <a:solidFill>
                  <a:schemeClr val="tx1"/>
                </a:solidFill>
              </a:rPr>
              <a:t>development</a:t>
            </a:r>
            <a:endParaRPr lang="en-GB">
              <a:solidFill>
                <a:schemeClr val="tx1"/>
              </a:solidFill>
            </a:endParaRPr>
          </a:p>
        </p:txBody>
      </p:sp>
      <p:sp>
        <p:nvSpPr>
          <p:cNvPr id="12" name="Hexagon 11"/>
          <p:cNvSpPr/>
          <p:nvPr/>
        </p:nvSpPr>
        <p:spPr>
          <a:xfrm>
            <a:off x="5777974" y="4041959"/>
            <a:ext cx="2278258" cy="1171408"/>
          </a:xfrm>
          <a:prstGeom prst="hexagon">
            <a:avLst/>
          </a:prstGeom>
          <a:solidFill>
            <a:srgbClr val="B6E22A"/>
          </a:solidFill>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r>
              <a:rPr lang="fr-CH" u="sng" smtClean="0">
                <a:solidFill>
                  <a:schemeClr val="tx1"/>
                </a:solidFill>
              </a:rPr>
              <a:t>6.B</a:t>
            </a:r>
            <a:r>
              <a:rPr lang="fr-CH">
                <a:solidFill>
                  <a:schemeClr val="tx1"/>
                </a:solidFill>
              </a:rPr>
              <a:t/>
            </a:r>
            <a:br>
              <a:rPr lang="fr-CH">
                <a:solidFill>
                  <a:schemeClr val="tx1"/>
                </a:solidFill>
              </a:rPr>
            </a:br>
            <a:r>
              <a:rPr lang="fr-CH">
                <a:solidFill>
                  <a:schemeClr val="tx1"/>
                </a:solidFill>
              </a:rPr>
              <a:t>Local participation</a:t>
            </a:r>
            <a:endParaRPr lang="en-GB">
              <a:solidFill>
                <a:schemeClr val="tx1"/>
              </a:solidFill>
            </a:endParaRPr>
          </a:p>
        </p:txBody>
      </p:sp>
    </p:spTree>
    <p:extLst>
      <p:ext uri="{BB962C8B-B14F-4D97-AF65-F5344CB8AC3E}">
        <p14:creationId xmlns:p14="http://schemas.microsoft.com/office/powerpoint/2010/main" val="3254847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r-CH" sz="4000" dirty="0" err="1" smtClean="0"/>
              <a:t>Aspirational</a:t>
            </a:r>
            <a:r>
              <a:rPr lang="fr-CH" sz="4000" dirty="0" smtClean="0"/>
              <a:t> global </a:t>
            </a:r>
            <a:r>
              <a:rPr lang="fr-CH" sz="4000" dirty="0" err="1" smtClean="0"/>
              <a:t>targets</a:t>
            </a:r>
            <a:endParaRPr lang="en-GB" sz="4000" dirty="0"/>
          </a:p>
        </p:txBody>
      </p:sp>
      <p:sp>
        <p:nvSpPr>
          <p:cNvPr id="4" name="Slide Number Placeholder 3"/>
          <p:cNvSpPr>
            <a:spLocks noGrp="1"/>
          </p:cNvSpPr>
          <p:nvPr>
            <p:ph type="sldNum" sz="quarter" idx="12"/>
          </p:nvPr>
        </p:nvSpPr>
        <p:spPr/>
        <p:txBody>
          <a:bodyPr/>
          <a:lstStyle/>
          <a:p>
            <a:fld id="{55799D02-54E6-48B7-B65B-72D57F1FC91F}" type="slidenum">
              <a:rPr lang="en-GB" smtClean="0"/>
              <a:t>4</a:t>
            </a:fld>
            <a:endParaRPr lang="en-GB"/>
          </a:p>
        </p:txBody>
      </p:sp>
      <p:sp>
        <p:nvSpPr>
          <p:cNvPr id="9" name="Content Placeholder 2"/>
          <p:cNvSpPr>
            <a:spLocks noGrp="1"/>
          </p:cNvSpPr>
          <p:nvPr>
            <p:ph idx="1"/>
          </p:nvPr>
        </p:nvSpPr>
        <p:spPr>
          <a:xfrm>
            <a:off x="457200" y="1600200"/>
            <a:ext cx="8229600" cy="4525963"/>
          </a:xfrm>
        </p:spPr>
        <p:txBody>
          <a:bodyPr>
            <a:noAutofit/>
          </a:bodyPr>
          <a:lstStyle/>
          <a:p>
            <a:pPr marL="441325" indent="-441325">
              <a:buNone/>
            </a:pPr>
            <a:r>
              <a:rPr lang="en-US" sz="2000" smtClean="0"/>
              <a:t>55</a:t>
            </a:r>
            <a:r>
              <a:rPr lang="en-US" sz="2000"/>
              <a:t>. </a:t>
            </a:r>
            <a:r>
              <a:rPr lang="en-US" sz="2000" smtClean="0"/>
              <a:t>	The </a:t>
            </a:r>
            <a:r>
              <a:rPr lang="en-US" sz="2000"/>
              <a:t>Sustainable Development Goals and targets are integrated and </a:t>
            </a:r>
            <a:r>
              <a:rPr lang="en-US" sz="2000" smtClean="0"/>
              <a:t>indivisible, global </a:t>
            </a:r>
            <a:r>
              <a:rPr lang="en-US" sz="2000"/>
              <a:t>in nature and universally applicable, taking into account different </a:t>
            </a:r>
            <a:r>
              <a:rPr lang="en-US" sz="2000" smtClean="0"/>
              <a:t>national realities</a:t>
            </a:r>
            <a:r>
              <a:rPr lang="en-US" sz="2000"/>
              <a:t>, capacities and levels of development and respecting national policies </a:t>
            </a:r>
            <a:r>
              <a:rPr lang="en-US" sz="2000" smtClean="0"/>
              <a:t>and priorities</a:t>
            </a:r>
            <a:r>
              <a:rPr lang="en-US" sz="2000"/>
              <a:t>. Targets are defined as aspirational and global, with each </a:t>
            </a:r>
            <a:r>
              <a:rPr lang="en-US" sz="2000" smtClean="0"/>
              <a:t>Government setting </a:t>
            </a:r>
            <a:r>
              <a:rPr lang="en-US" sz="2000"/>
              <a:t>its own national targets guided by the global level of ambition but taking </a:t>
            </a:r>
            <a:r>
              <a:rPr lang="en-US" sz="2000" smtClean="0"/>
              <a:t>into account </a:t>
            </a:r>
            <a:r>
              <a:rPr lang="en-US" sz="2000"/>
              <a:t>national circumstances. Each Government will also decide how </a:t>
            </a:r>
            <a:r>
              <a:rPr lang="en-US" sz="2000" smtClean="0"/>
              <a:t>these aspirational </a:t>
            </a:r>
            <a:r>
              <a:rPr lang="en-US" sz="2000"/>
              <a:t>and global targets should be incorporated into national </a:t>
            </a:r>
            <a:r>
              <a:rPr lang="en-US" sz="2000" smtClean="0"/>
              <a:t>planning processes</a:t>
            </a:r>
            <a:r>
              <a:rPr lang="en-US" sz="2000"/>
              <a:t>, policies and strategies. It is important to recognize the link </a:t>
            </a:r>
            <a:r>
              <a:rPr lang="en-US" sz="2000" smtClean="0"/>
              <a:t>between sustainable </a:t>
            </a:r>
            <a:r>
              <a:rPr lang="en-US" sz="2000"/>
              <a:t>development and other relevant ongoing processes in the </a:t>
            </a:r>
            <a:r>
              <a:rPr lang="en-US" sz="2000" smtClean="0"/>
              <a:t>economic, </a:t>
            </a:r>
            <a:r>
              <a:rPr lang="en-GB" sz="2000" smtClean="0"/>
              <a:t>social </a:t>
            </a:r>
            <a:r>
              <a:rPr lang="en-GB" sz="2000"/>
              <a:t>and environmental </a:t>
            </a:r>
            <a:r>
              <a:rPr lang="en-GB" sz="2000" smtClean="0"/>
              <a:t>fields.</a:t>
            </a:r>
          </a:p>
        </p:txBody>
      </p:sp>
      <p:sp>
        <p:nvSpPr>
          <p:cNvPr id="10" name="Rectangle 9"/>
          <p:cNvSpPr/>
          <p:nvPr/>
        </p:nvSpPr>
        <p:spPr bwMode="auto">
          <a:xfrm>
            <a:off x="899592" y="2852936"/>
            <a:ext cx="7632848" cy="648072"/>
          </a:xfrm>
          <a:prstGeom prst="rect">
            <a:avLst/>
          </a:prstGeom>
          <a:solidFill>
            <a:srgbClr val="0070C0">
              <a:alpha val="30000"/>
            </a:srgbClr>
          </a:solidFill>
          <a:ln w="9525" cap="flat" cmpd="sng" algn="ctr">
            <a:noFill/>
            <a:prstDash val="solid"/>
            <a:round/>
            <a:headEnd type="none" w="med" len="med"/>
            <a:tailEnd type="none" w="med" len="med"/>
          </a:ln>
          <a:effectLst/>
          <a:extLst/>
        </p:spPr>
        <p:txBody>
          <a:bodyPr vert="horz" wrap="square" lIns="80147" tIns="40074" rIns="80147" bIns="40074" numCol="1" rtlCol="0" anchor="t" anchorCtr="0" compatLnSpc="1">
            <a:prstTxWarp prst="textNoShape">
              <a:avLst/>
            </a:prstTxWarp>
          </a:bodyPr>
          <a:lstStyle/>
          <a:p>
            <a:pPr defTabSz="914179" rtl="1"/>
            <a:endParaRPr lang="en-GB" sz="3400" b="1">
              <a:solidFill>
                <a:srgbClr val="000066"/>
              </a:solidFill>
              <a:latin typeface="Arial" charset="0"/>
            </a:endParaRPr>
          </a:p>
        </p:txBody>
      </p:sp>
      <p:sp>
        <p:nvSpPr>
          <p:cNvPr id="11" name="Rectangle 10"/>
          <p:cNvSpPr/>
          <p:nvPr/>
        </p:nvSpPr>
        <p:spPr bwMode="auto">
          <a:xfrm>
            <a:off x="899592" y="3501008"/>
            <a:ext cx="2592288" cy="269379"/>
          </a:xfrm>
          <a:prstGeom prst="rect">
            <a:avLst/>
          </a:prstGeom>
          <a:solidFill>
            <a:srgbClr val="0070C0">
              <a:alpha val="30000"/>
            </a:srgbClr>
          </a:solidFill>
          <a:ln w="9525" cap="flat" cmpd="sng" algn="ctr">
            <a:noFill/>
            <a:prstDash val="solid"/>
            <a:round/>
            <a:headEnd type="none" w="med" len="med"/>
            <a:tailEnd type="none" w="med" len="med"/>
          </a:ln>
          <a:effectLst/>
          <a:extLst/>
        </p:spPr>
        <p:txBody>
          <a:bodyPr vert="horz" wrap="square" lIns="80147" tIns="40074" rIns="80147" bIns="40074" numCol="1" rtlCol="0" anchor="t" anchorCtr="0" compatLnSpc="1">
            <a:prstTxWarp prst="textNoShape">
              <a:avLst/>
            </a:prstTxWarp>
          </a:bodyPr>
          <a:lstStyle/>
          <a:p>
            <a:pPr defTabSz="914179" rtl="1"/>
            <a:endParaRPr lang="en-GB" sz="3400" b="1">
              <a:solidFill>
                <a:srgbClr val="000066"/>
              </a:solidFill>
              <a:latin typeface="Arial" charset="0"/>
            </a:endParaRPr>
          </a:p>
        </p:txBody>
      </p:sp>
    </p:spTree>
    <p:extLst>
      <p:ext uri="{BB962C8B-B14F-4D97-AF65-F5344CB8AC3E}">
        <p14:creationId xmlns:p14="http://schemas.microsoft.com/office/powerpoint/2010/main" val="1835324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r-CH" sz="4000" smtClean="0"/>
              <a:t>Role of Member States</a:t>
            </a:r>
            <a:endParaRPr lang="en-GB" sz="4000"/>
          </a:p>
        </p:txBody>
      </p:sp>
      <p:sp>
        <p:nvSpPr>
          <p:cNvPr id="4" name="Slide Number Placeholder 3"/>
          <p:cNvSpPr>
            <a:spLocks noGrp="1"/>
          </p:cNvSpPr>
          <p:nvPr>
            <p:ph type="sldNum" sz="quarter" idx="12"/>
          </p:nvPr>
        </p:nvSpPr>
        <p:spPr/>
        <p:txBody>
          <a:bodyPr/>
          <a:lstStyle/>
          <a:p>
            <a:fld id="{55799D02-54E6-48B7-B65B-72D57F1FC91F}" type="slidenum">
              <a:rPr lang="en-GB" smtClean="0"/>
              <a:t>5</a:t>
            </a:fld>
            <a:endParaRPr lang="en-GB"/>
          </a:p>
        </p:txBody>
      </p:sp>
      <p:sp>
        <p:nvSpPr>
          <p:cNvPr id="8" name="Content Placeholder 2"/>
          <p:cNvSpPr>
            <a:spLocks noGrp="1"/>
          </p:cNvSpPr>
          <p:nvPr>
            <p:ph idx="1"/>
          </p:nvPr>
        </p:nvSpPr>
        <p:spPr>
          <a:xfrm>
            <a:off x="457200" y="1600200"/>
            <a:ext cx="8229600" cy="4525963"/>
          </a:xfrm>
        </p:spPr>
        <p:txBody>
          <a:bodyPr>
            <a:noAutofit/>
          </a:bodyPr>
          <a:lstStyle/>
          <a:p>
            <a:pPr marL="548229" indent="-548229">
              <a:buNone/>
            </a:pPr>
            <a:r>
              <a:rPr lang="en-US" sz="2000" b="1"/>
              <a:t>Set national targets, review progress</a:t>
            </a:r>
          </a:p>
          <a:p>
            <a:pPr marL="548229" indent="-548229">
              <a:buNone/>
            </a:pPr>
            <a:r>
              <a:rPr lang="en-US" sz="2000" smtClean="0"/>
              <a:t>78</a:t>
            </a:r>
            <a:r>
              <a:rPr lang="en-US" sz="2000"/>
              <a:t>. </a:t>
            </a:r>
            <a:r>
              <a:rPr lang="en-US" sz="2000" smtClean="0"/>
              <a:t>	We </a:t>
            </a:r>
            <a:r>
              <a:rPr lang="en-US" sz="2000"/>
              <a:t>encourage all Member States to develop as soon as practicable ambitious national responses to the overall implementation of this Agenda. These can support the transition to the Sustainable Development Goals and build on existing planning instruments, such as national development and sustainable development strategies, as appropriate. </a:t>
            </a:r>
          </a:p>
          <a:p>
            <a:pPr marL="548229" indent="-548229">
              <a:buNone/>
            </a:pPr>
            <a:r>
              <a:rPr lang="en-US" sz="2000"/>
              <a:t>79. </a:t>
            </a:r>
            <a:r>
              <a:rPr lang="en-US" sz="2000" smtClean="0"/>
              <a:t>	We </a:t>
            </a:r>
            <a:r>
              <a:rPr lang="en-US" sz="2000"/>
              <a:t>also encourage Member States to conduct regular and inclusive reviews of progress at the national and sub-national levels which are country-led and country-driven. Such reviews should draw on contributions from indigenous peoples, civil society, the private sector and other stakeholders, in line with national circumstances, policies and priorities. National parliaments as well as other institutions can also support these processes. </a:t>
            </a:r>
            <a:endParaRPr lang="en-GB" sz="2000"/>
          </a:p>
        </p:txBody>
      </p:sp>
      <p:sp>
        <p:nvSpPr>
          <p:cNvPr id="12" name="Rectangle 11"/>
          <p:cNvSpPr/>
          <p:nvPr/>
        </p:nvSpPr>
        <p:spPr bwMode="auto">
          <a:xfrm>
            <a:off x="1045029" y="2332307"/>
            <a:ext cx="3069771" cy="269379"/>
          </a:xfrm>
          <a:prstGeom prst="rect">
            <a:avLst/>
          </a:prstGeom>
          <a:solidFill>
            <a:srgbClr val="0070C0">
              <a:alpha val="30000"/>
            </a:srgbClr>
          </a:solidFill>
          <a:ln w="9525" cap="flat" cmpd="sng" algn="ctr">
            <a:noFill/>
            <a:prstDash val="solid"/>
            <a:round/>
            <a:headEnd type="none" w="med" len="med"/>
            <a:tailEnd type="none" w="med" len="med"/>
          </a:ln>
          <a:effectLst/>
          <a:extLst/>
        </p:spPr>
        <p:txBody>
          <a:bodyPr vert="horz" wrap="square" lIns="80147" tIns="40074" rIns="80147" bIns="40074" numCol="1" rtlCol="0" anchor="t" anchorCtr="0" compatLnSpc="1">
            <a:prstTxWarp prst="textNoShape">
              <a:avLst/>
            </a:prstTxWarp>
          </a:bodyPr>
          <a:lstStyle/>
          <a:p>
            <a:pPr defTabSz="914179" rtl="1"/>
            <a:endParaRPr lang="en-GB" sz="3400" b="1">
              <a:solidFill>
                <a:srgbClr val="000066"/>
              </a:solidFill>
              <a:latin typeface="Arial" charset="0"/>
            </a:endParaRPr>
          </a:p>
        </p:txBody>
      </p:sp>
      <p:sp>
        <p:nvSpPr>
          <p:cNvPr id="13" name="Rectangle 12"/>
          <p:cNvSpPr/>
          <p:nvPr/>
        </p:nvSpPr>
        <p:spPr bwMode="auto">
          <a:xfrm>
            <a:off x="1045029" y="4221088"/>
            <a:ext cx="2086811" cy="269379"/>
          </a:xfrm>
          <a:prstGeom prst="rect">
            <a:avLst/>
          </a:prstGeom>
          <a:solidFill>
            <a:srgbClr val="0070C0">
              <a:alpha val="30000"/>
            </a:srgbClr>
          </a:solidFill>
          <a:ln w="9525" cap="flat" cmpd="sng" algn="ctr">
            <a:noFill/>
            <a:prstDash val="solid"/>
            <a:round/>
            <a:headEnd type="none" w="med" len="med"/>
            <a:tailEnd type="none" w="med" len="med"/>
          </a:ln>
          <a:effectLst/>
          <a:extLst/>
        </p:spPr>
        <p:txBody>
          <a:bodyPr vert="horz" wrap="square" lIns="80147" tIns="40074" rIns="80147" bIns="40074" numCol="1" rtlCol="0" anchor="t" anchorCtr="0" compatLnSpc="1">
            <a:prstTxWarp prst="textNoShape">
              <a:avLst/>
            </a:prstTxWarp>
          </a:bodyPr>
          <a:lstStyle/>
          <a:p>
            <a:pPr defTabSz="914179" rtl="1"/>
            <a:endParaRPr lang="en-GB" sz="3400" b="1">
              <a:solidFill>
                <a:srgbClr val="000066"/>
              </a:solidFill>
              <a:latin typeface="Arial" charset="0"/>
            </a:endParaRPr>
          </a:p>
        </p:txBody>
      </p:sp>
      <p:sp>
        <p:nvSpPr>
          <p:cNvPr id="14" name="Rectangle 13"/>
          <p:cNvSpPr/>
          <p:nvPr/>
        </p:nvSpPr>
        <p:spPr bwMode="auto">
          <a:xfrm>
            <a:off x="1045029" y="4544938"/>
            <a:ext cx="3382955" cy="269379"/>
          </a:xfrm>
          <a:prstGeom prst="rect">
            <a:avLst/>
          </a:prstGeom>
          <a:solidFill>
            <a:srgbClr val="0070C0">
              <a:alpha val="30000"/>
            </a:srgbClr>
          </a:solidFill>
          <a:ln w="9525" cap="flat" cmpd="sng" algn="ctr">
            <a:noFill/>
            <a:prstDash val="solid"/>
            <a:round/>
            <a:headEnd type="none" w="med" len="med"/>
            <a:tailEnd type="none" w="med" len="med"/>
          </a:ln>
          <a:effectLst/>
          <a:extLst/>
        </p:spPr>
        <p:txBody>
          <a:bodyPr vert="horz" wrap="square" lIns="80147" tIns="40074" rIns="80147" bIns="40074" numCol="1" rtlCol="0" anchor="t" anchorCtr="0" compatLnSpc="1">
            <a:prstTxWarp prst="textNoShape">
              <a:avLst/>
            </a:prstTxWarp>
          </a:bodyPr>
          <a:lstStyle/>
          <a:p>
            <a:pPr defTabSz="914179" rtl="1"/>
            <a:endParaRPr lang="en-GB" sz="3400" b="1">
              <a:solidFill>
                <a:srgbClr val="000066"/>
              </a:solidFill>
              <a:latin typeface="Arial" charset="0"/>
            </a:endParaRPr>
          </a:p>
        </p:txBody>
      </p:sp>
    </p:spTree>
    <p:extLst>
      <p:ext uri="{BB962C8B-B14F-4D97-AF65-F5344CB8AC3E}">
        <p14:creationId xmlns:p14="http://schemas.microsoft.com/office/powerpoint/2010/main" val="1961635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00000"/>
              </a:lnSpc>
              <a:spcBef>
                <a:spcPts val="770"/>
              </a:spcBef>
              <a:spcAft>
                <a:spcPts val="600"/>
              </a:spcAft>
            </a:pPr>
            <a:r>
              <a:rPr lang="en-US" sz="3200" dirty="0" smtClean="0"/>
              <a:t>Goal 6: </a:t>
            </a:r>
            <a:r>
              <a:rPr lang="en-US" sz="3200" dirty="0">
                <a:solidFill>
                  <a:srgbClr val="3C3C3B"/>
                </a:solidFill>
                <a:ea typeface="+mn-ea"/>
                <a:cs typeface="+mn-cs"/>
              </a:rPr>
              <a:t>Ensure availability and sustainable management of water and sanitation for all</a:t>
            </a:r>
          </a:p>
        </p:txBody>
      </p:sp>
      <p:graphicFrame>
        <p:nvGraphicFramePr>
          <p:cNvPr id="4" name="Content Placeholder 3"/>
          <p:cNvGraphicFramePr>
            <a:graphicFrameLocks noGrp="1"/>
          </p:cNvGraphicFramePr>
          <p:nvPr>
            <p:ph idx="1"/>
            <p:extLst/>
          </p:nvPr>
        </p:nvGraphicFramePr>
        <p:xfrm>
          <a:off x="0" y="1514061"/>
          <a:ext cx="5186668" cy="4429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5303550" y="1514061"/>
            <a:ext cx="3640868" cy="461665"/>
          </a:xfrm>
          <a:prstGeom prst="rect">
            <a:avLst/>
          </a:prstGeom>
          <a:noFill/>
        </p:spPr>
        <p:txBody>
          <a:bodyPr wrap="square" rtlCol="0">
            <a:spAutoFit/>
          </a:bodyPr>
          <a:lstStyle/>
          <a:p>
            <a:r>
              <a:rPr lang="fr-CH" sz="2400" dirty="0" err="1" smtClean="0"/>
              <a:t>Means</a:t>
            </a:r>
            <a:r>
              <a:rPr lang="fr-CH" sz="2400" dirty="0" smtClean="0"/>
              <a:t> of </a:t>
            </a:r>
            <a:r>
              <a:rPr lang="fr-CH" sz="2400" dirty="0" err="1" smtClean="0"/>
              <a:t>Implementation</a:t>
            </a:r>
            <a:endParaRPr lang="en-GB" sz="2400" dirty="0"/>
          </a:p>
        </p:txBody>
      </p:sp>
      <p:sp>
        <p:nvSpPr>
          <p:cNvPr id="11" name="Hexagon 10"/>
          <p:cNvSpPr/>
          <p:nvPr/>
        </p:nvSpPr>
        <p:spPr>
          <a:xfrm>
            <a:off x="5777974" y="2268096"/>
            <a:ext cx="2278258" cy="1584176"/>
          </a:xfrm>
          <a:prstGeom prst="hexagon">
            <a:avLst/>
          </a:prstGeom>
          <a:solidFill>
            <a:srgbClr val="B6E22A"/>
          </a:solidFill>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r>
              <a:rPr lang="fr-CH" u="sng" smtClean="0">
                <a:solidFill>
                  <a:schemeClr val="tx1"/>
                </a:solidFill>
              </a:rPr>
              <a:t>6.A</a:t>
            </a:r>
            <a:r>
              <a:rPr lang="fr-CH">
                <a:solidFill>
                  <a:schemeClr val="tx1"/>
                </a:solidFill>
              </a:rPr>
              <a:t/>
            </a:r>
            <a:br>
              <a:rPr lang="fr-CH">
                <a:solidFill>
                  <a:schemeClr val="tx1"/>
                </a:solidFill>
              </a:rPr>
            </a:br>
            <a:r>
              <a:rPr lang="fr-CH">
                <a:solidFill>
                  <a:schemeClr val="tx1"/>
                </a:solidFill>
              </a:rPr>
              <a:t>International cooperation</a:t>
            </a:r>
            <a:br>
              <a:rPr lang="fr-CH">
                <a:solidFill>
                  <a:schemeClr val="tx1"/>
                </a:solidFill>
              </a:rPr>
            </a:br>
            <a:r>
              <a:rPr lang="fr-CH">
                <a:solidFill>
                  <a:schemeClr val="tx1"/>
                </a:solidFill>
              </a:rPr>
              <a:t> and </a:t>
            </a:r>
            <a:r>
              <a:rPr lang="fr-CH" err="1">
                <a:solidFill>
                  <a:schemeClr val="tx1"/>
                </a:solidFill>
              </a:rPr>
              <a:t>capacity</a:t>
            </a:r>
            <a:r>
              <a:rPr lang="fr-CH">
                <a:solidFill>
                  <a:schemeClr val="tx1"/>
                </a:solidFill>
              </a:rPr>
              <a:t> </a:t>
            </a:r>
            <a:r>
              <a:rPr lang="fr-CH" err="1">
                <a:solidFill>
                  <a:schemeClr val="tx1"/>
                </a:solidFill>
              </a:rPr>
              <a:t>development</a:t>
            </a:r>
            <a:endParaRPr lang="en-GB">
              <a:solidFill>
                <a:schemeClr val="tx1"/>
              </a:solidFill>
            </a:endParaRPr>
          </a:p>
        </p:txBody>
      </p:sp>
      <p:sp>
        <p:nvSpPr>
          <p:cNvPr id="12" name="Hexagon 11"/>
          <p:cNvSpPr/>
          <p:nvPr/>
        </p:nvSpPr>
        <p:spPr>
          <a:xfrm>
            <a:off x="5777974" y="4041959"/>
            <a:ext cx="2278258" cy="1171408"/>
          </a:xfrm>
          <a:prstGeom prst="hexagon">
            <a:avLst/>
          </a:prstGeom>
          <a:solidFill>
            <a:srgbClr val="B6E22A"/>
          </a:solidFill>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r>
              <a:rPr lang="fr-CH" u="sng" smtClean="0">
                <a:solidFill>
                  <a:schemeClr val="tx1"/>
                </a:solidFill>
              </a:rPr>
              <a:t>6.B</a:t>
            </a:r>
            <a:r>
              <a:rPr lang="fr-CH">
                <a:solidFill>
                  <a:schemeClr val="tx1"/>
                </a:solidFill>
              </a:rPr>
              <a:t/>
            </a:r>
            <a:br>
              <a:rPr lang="fr-CH">
                <a:solidFill>
                  <a:schemeClr val="tx1"/>
                </a:solidFill>
              </a:rPr>
            </a:br>
            <a:r>
              <a:rPr lang="fr-CH">
                <a:solidFill>
                  <a:schemeClr val="tx1"/>
                </a:solidFill>
              </a:rPr>
              <a:t>Local participation</a:t>
            </a:r>
            <a:endParaRPr lang="en-GB">
              <a:solidFill>
                <a:schemeClr val="tx1"/>
              </a:solidFill>
            </a:endParaRPr>
          </a:p>
        </p:txBody>
      </p:sp>
      <p:sp>
        <p:nvSpPr>
          <p:cNvPr id="7" name="Rectangle 6"/>
          <p:cNvSpPr/>
          <p:nvPr/>
        </p:nvSpPr>
        <p:spPr>
          <a:xfrm>
            <a:off x="251520" y="1417638"/>
            <a:ext cx="8640960" cy="4832092"/>
          </a:xfrm>
          <a:prstGeom prst="rect">
            <a:avLst/>
          </a:prstGeom>
          <a:solidFill>
            <a:schemeClr val="bg1"/>
          </a:solidFill>
        </p:spPr>
        <p:txBody>
          <a:bodyPr wrap="square">
            <a:spAutoFit/>
          </a:bodyPr>
          <a:lstStyle/>
          <a:p>
            <a:pPr>
              <a:lnSpc>
                <a:spcPct val="100000"/>
              </a:lnSpc>
            </a:pPr>
            <a:endParaRPr lang="en-US" sz="2800" b="1" dirty="0" smtClean="0">
              <a:solidFill>
                <a:schemeClr val="accent1">
                  <a:lumMod val="75000"/>
                </a:schemeClr>
              </a:solidFill>
            </a:endParaRPr>
          </a:p>
          <a:p>
            <a:pPr>
              <a:lnSpc>
                <a:spcPct val="100000"/>
              </a:lnSpc>
            </a:pPr>
            <a:r>
              <a:rPr lang="en-US" sz="2800" b="1" dirty="0" smtClean="0">
                <a:solidFill>
                  <a:schemeClr val="accent1">
                    <a:lumMod val="75000"/>
                  </a:schemeClr>
                </a:solidFill>
              </a:rPr>
              <a:t>Target 6.1</a:t>
            </a:r>
            <a:r>
              <a:rPr lang="en-US" sz="2800" b="1" dirty="0">
                <a:solidFill>
                  <a:schemeClr val="accent1">
                    <a:lumMod val="75000"/>
                  </a:schemeClr>
                </a:solidFill>
              </a:rPr>
              <a:t>: </a:t>
            </a:r>
            <a:r>
              <a:rPr lang="en-US" sz="2800" i="1" dirty="0">
                <a:solidFill>
                  <a:schemeClr val="accent1">
                    <a:lumMod val="75000"/>
                  </a:schemeClr>
                </a:solidFill>
              </a:rPr>
              <a:t>By 2030, achieve </a:t>
            </a:r>
            <a:r>
              <a:rPr lang="en-US" sz="2800" i="1" dirty="0">
                <a:solidFill>
                  <a:schemeClr val="accent6">
                    <a:lumMod val="75000"/>
                  </a:schemeClr>
                </a:solidFill>
              </a:rPr>
              <a:t>universal</a:t>
            </a:r>
            <a:r>
              <a:rPr lang="en-US" sz="2800" i="1" dirty="0">
                <a:solidFill>
                  <a:schemeClr val="accent1">
                    <a:lumMod val="75000"/>
                  </a:schemeClr>
                </a:solidFill>
              </a:rPr>
              <a:t> and </a:t>
            </a:r>
            <a:r>
              <a:rPr lang="en-US" sz="2800" i="1" dirty="0">
                <a:solidFill>
                  <a:schemeClr val="accent6">
                    <a:lumMod val="75000"/>
                  </a:schemeClr>
                </a:solidFill>
              </a:rPr>
              <a:t>equitable</a:t>
            </a:r>
            <a:r>
              <a:rPr lang="en-US" sz="2800" i="1" dirty="0">
                <a:solidFill>
                  <a:schemeClr val="accent1">
                    <a:lumMod val="75000"/>
                  </a:schemeClr>
                </a:solidFill>
              </a:rPr>
              <a:t> access to </a:t>
            </a:r>
            <a:r>
              <a:rPr lang="en-US" sz="2800" i="1" dirty="0">
                <a:solidFill>
                  <a:schemeClr val="accent6">
                    <a:lumMod val="75000"/>
                  </a:schemeClr>
                </a:solidFill>
              </a:rPr>
              <a:t>safe</a:t>
            </a:r>
            <a:r>
              <a:rPr lang="en-US" sz="2800" i="1" dirty="0">
                <a:solidFill>
                  <a:schemeClr val="accent1">
                    <a:lumMod val="75000"/>
                  </a:schemeClr>
                </a:solidFill>
              </a:rPr>
              <a:t> and </a:t>
            </a:r>
            <a:r>
              <a:rPr lang="en-US" sz="2800" i="1" dirty="0">
                <a:solidFill>
                  <a:schemeClr val="accent6">
                    <a:lumMod val="75000"/>
                  </a:schemeClr>
                </a:solidFill>
              </a:rPr>
              <a:t>affordable</a:t>
            </a:r>
            <a:r>
              <a:rPr lang="en-US" sz="2800" i="1" dirty="0">
                <a:solidFill>
                  <a:schemeClr val="accent1">
                    <a:lumMod val="75000"/>
                  </a:schemeClr>
                </a:solidFill>
              </a:rPr>
              <a:t> </a:t>
            </a:r>
            <a:r>
              <a:rPr lang="en-US" sz="2800" b="1" i="1" dirty="0">
                <a:solidFill>
                  <a:schemeClr val="accent6">
                    <a:lumMod val="75000"/>
                  </a:schemeClr>
                </a:solidFill>
              </a:rPr>
              <a:t>drinking water for </a:t>
            </a:r>
            <a:r>
              <a:rPr lang="en-US" sz="2800" b="1" i="1" dirty="0" smtClean="0">
                <a:solidFill>
                  <a:schemeClr val="accent6">
                    <a:lumMod val="75000"/>
                  </a:schemeClr>
                </a:solidFill>
              </a:rPr>
              <a:t>ALL</a:t>
            </a:r>
          </a:p>
          <a:p>
            <a:pPr>
              <a:lnSpc>
                <a:spcPct val="100000"/>
              </a:lnSpc>
            </a:pPr>
            <a:endParaRPr lang="en-US" sz="2800" b="1" dirty="0" smtClean="0">
              <a:solidFill>
                <a:schemeClr val="accent1">
                  <a:lumMod val="75000"/>
                </a:schemeClr>
              </a:solidFill>
            </a:endParaRPr>
          </a:p>
          <a:p>
            <a:pPr>
              <a:lnSpc>
                <a:spcPct val="100000"/>
              </a:lnSpc>
            </a:pPr>
            <a:r>
              <a:rPr lang="en-US" sz="2800" b="1" dirty="0" smtClean="0">
                <a:solidFill>
                  <a:schemeClr val="accent1">
                    <a:lumMod val="75000"/>
                  </a:schemeClr>
                </a:solidFill>
              </a:rPr>
              <a:t>Target 6.2: </a:t>
            </a:r>
            <a:r>
              <a:rPr lang="en-US" sz="2800" i="1" dirty="0" smtClean="0">
                <a:solidFill>
                  <a:schemeClr val="accent1">
                    <a:lumMod val="75000"/>
                  </a:schemeClr>
                </a:solidFill>
              </a:rPr>
              <a:t>By 2030, achieve access to </a:t>
            </a:r>
            <a:r>
              <a:rPr lang="en-US" sz="2800" i="1" dirty="0" smtClean="0">
                <a:solidFill>
                  <a:schemeClr val="accent6">
                    <a:lumMod val="75000"/>
                  </a:schemeClr>
                </a:solidFill>
              </a:rPr>
              <a:t>adequate</a:t>
            </a:r>
            <a:r>
              <a:rPr lang="en-US" sz="2800" i="1" dirty="0" smtClean="0">
                <a:solidFill>
                  <a:schemeClr val="accent1">
                    <a:lumMod val="75000"/>
                  </a:schemeClr>
                </a:solidFill>
              </a:rPr>
              <a:t> and </a:t>
            </a:r>
            <a:r>
              <a:rPr lang="en-US" sz="2800" i="1" dirty="0" smtClean="0">
                <a:solidFill>
                  <a:schemeClr val="accent6">
                    <a:lumMod val="75000"/>
                  </a:schemeClr>
                </a:solidFill>
              </a:rPr>
              <a:t>equitable </a:t>
            </a:r>
            <a:r>
              <a:rPr lang="en-US" sz="2800" b="1" i="1" dirty="0" smtClean="0">
                <a:solidFill>
                  <a:srgbClr val="F46710"/>
                </a:solidFill>
              </a:rPr>
              <a:t>sanitation and hygiene for ALL</a:t>
            </a:r>
            <a:r>
              <a:rPr lang="en-US" sz="2800" i="1" dirty="0" smtClean="0">
                <a:solidFill>
                  <a:schemeClr val="accent1">
                    <a:lumMod val="75000"/>
                  </a:schemeClr>
                </a:solidFill>
              </a:rPr>
              <a:t>, and </a:t>
            </a:r>
            <a:r>
              <a:rPr lang="en-US" sz="2800" i="1" dirty="0" smtClean="0">
                <a:solidFill>
                  <a:schemeClr val="accent6">
                    <a:lumMod val="75000"/>
                  </a:schemeClr>
                </a:solidFill>
              </a:rPr>
              <a:t>end open defecation</a:t>
            </a:r>
            <a:r>
              <a:rPr lang="en-US" sz="2800" i="1" dirty="0" smtClean="0">
                <a:solidFill>
                  <a:schemeClr val="accent1">
                    <a:lumMod val="75000"/>
                  </a:schemeClr>
                </a:solidFill>
              </a:rPr>
              <a:t>, paying special attention to the needs of </a:t>
            </a:r>
            <a:r>
              <a:rPr lang="en-US" sz="2800" i="1" dirty="0" smtClean="0">
                <a:solidFill>
                  <a:schemeClr val="accent6">
                    <a:lumMod val="75000"/>
                  </a:schemeClr>
                </a:solidFill>
              </a:rPr>
              <a:t>women and girls </a:t>
            </a:r>
            <a:r>
              <a:rPr lang="en-US" sz="2800" i="1" dirty="0" smtClean="0">
                <a:solidFill>
                  <a:schemeClr val="accent1">
                    <a:lumMod val="75000"/>
                  </a:schemeClr>
                </a:solidFill>
              </a:rPr>
              <a:t>and those in </a:t>
            </a:r>
            <a:r>
              <a:rPr lang="en-US" sz="2800" i="1" dirty="0" smtClean="0">
                <a:solidFill>
                  <a:srgbClr val="F46710"/>
                </a:solidFill>
              </a:rPr>
              <a:t>vulnerable situations</a:t>
            </a:r>
            <a:r>
              <a:rPr lang="en-US" sz="2800" i="1" dirty="0" smtClean="0">
                <a:solidFill>
                  <a:schemeClr val="accent1">
                    <a:lumMod val="75000"/>
                  </a:schemeClr>
                </a:solidFill>
              </a:rPr>
              <a:t> </a:t>
            </a:r>
          </a:p>
          <a:p>
            <a:pPr>
              <a:lnSpc>
                <a:spcPct val="100000"/>
              </a:lnSpc>
            </a:pPr>
            <a:endParaRPr lang="en-US" sz="2800" i="1" dirty="0" smtClean="0">
              <a:solidFill>
                <a:schemeClr val="accent1">
                  <a:lumMod val="75000"/>
                </a:schemeClr>
              </a:solidFill>
            </a:endParaRPr>
          </a:p>
          <a:p>
            <a:pPr>
              <a:lnSpc>
                <a:spcPct val="100000"/>
              </a:lnSpc>
            </a:pPr>
            <a:endParaRPr lang="en-US" sz="2800" i="1" dirty="0">
              <a:solidFill>
                <a:schemeClr val="accent1">
                  <a:lumMod val="75000"/>
                </a:schemeClr>
              </a:solidFill>
            </a:endParaRPr>
          </a:p>
          <a:p>
            <a:pPr>
              <a:lnSpc>
                <a:spcPct val="100000"/>
              </a:lnSpc>
            </a:pPr>
            <a:endParaRPr lang="en-US" sz="2800" i="1" dirty="0" smtClean="0">
              <a:solidFill>
                <a:schemeClr val="accent1">
                  <a:lumMod val="75000"/>
                </a:schemeClr>
              </a:solidFill>
            </a:endParaRPr>
          </a:p>
        </p:txBody>
      </p:sp>
    </p:spTree>
    <p:extLst>
      <p:ext uri="{BB962C8B-B14F-4D97-AF65-F5344CB8AC3E}">
        <p14:creationId xmlns:p14="http://schemas.microsoft.com/office/powerpoint/2010/main" val="16288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altLang="en-US" sz="4000" smtClean="0">
                <a:latin typeface="Calibri" pitchFamily="34" charset="0"/>
                <a:cs typeface="Arial" charset="0"/>
              </a:rPr>
              <a:t>Target 6.1: Drinking water</a:t>
            </a:r>
            <a:endParaRPr lang="en-GB" sz="4000"/>
          </a:p>
        </p:txBody>
      </p:sp>
      <p:sp>
        <p:nvSpPr>
          <p:cNvPr id="3" name="Content Placeholder 2"/>
          <p:cNvSpPr>
            <a:spLocks noGrp="1"/>
          </p:cNvSpPr>
          <p:nvPr>
            <p:ph idx="1"/>
          </p:nvPr>
        </p:nvSpPr>
        <p:spPr>
          <a:xfrm>
            <a:off x="457200" y="1600200"/>
            <a:ext cx="8579296" cy="4525963"/>
          </a:xfrm>
        </p:spPr>
        <p:txBody>
          <a:bodyPr>
            <a:noAutofit/>
          </a:bodyPr>
          <a:lstStyle/>
          <a:p>
            <a:pPr marL="0" indent="0">
              <a:spcAft>
                <a:spcPts val="0"/>
              </a:spcAft>
              <a:buNone/>
              <a:defRPr/>
            </a:pPr>
            <a:r>
              <a:rPr lang="en-GB" altLang="en-US" sz="2400" i="1" dirty="0" smtClean="0">
                <a:latin typeface="Calibri" pitchFamily="34" charset="0"/>
                <a:cs typeface="Arial" charset="0"/>
              </a:rPr>
              <a:t>By </a:t>
            </a:r>
            <a:r>
              <a:rPr lang="en-GB" altLang="en-US" sz="2400" i="1" dirty="0">
                <a:latin typeface="Calibri" pitchFamily="34" charset="0"/>
                <a:cs typeface="Arial" charset="0"/>
              </a:rPr>
              <a:t>2030, achieve </a:t>
            </a:r>
            <a:r>
              <a:rPr lang="en-GB" altLang="en-US" sz="2400" b="1" i="1" dirty="0">
                <a:latin typeface="Calibri" pitchFamily="34" charset="0"/>
                <a:cs typeface="Arial" charset="0"/>
              </a:rPr>
              <a:t>universal</a:t>
            </a:r>
            <a:r>
              <a:rPr lang="en-GB" altLang="en-US" sz="2400" i="1" dirty="0">
                <a:latin typeface="Calibri" pitchFamily="34" charset="0"/>
                <a:cs typeface="Arial" charset="0"/>
              </a:rPr>
              <a:t> and </a:t>
            </a:r>
            <a:r>
              <a:rPr lang="en-GB" altLang="en-US" sz="2400" b="1" i="1" dirty="0">
                <a:latin typeface="Calibri" pitchFamily="34" charset="0"/>
                <a:cs typeface="Arial" charset="0"/>
              </a:rPr>
              <a:t>equitable</a:t>
            </a:r>
            <a:r>
              <a:rPr lang="en-GB" altLang="en-US" sz="2400" i="1" dirty="0">
                <a:latin typeface="Calibri" pitchFamily="34" charset="0"/>
                <a:cs typeface="Arial" charset="0"/>
              </a:rPr>
              <a:t> access to </a:t>
            </a:r>
            <a:r>
              <a:rPr lang="en-GB" altLang="en-US" sz="2400" b="1" i="1" dirty="0">
                <a:latin typeface="Calibri" pitchFamily="34" charset="0"/>
                <a:cs typeface="Arial" charset="0"/>
              </a:rPr>
              <a:t>safe</a:t>
            </a:r>
            <a:r>
              <a:rPr lang="en-GB" altLang="en-US" sz="2400" i="1" dirty="0">
                <a:latin typeface="Calibri" pitchFamily="34" charset="0"/>
                <a:cs typeface="Arial" charset="0"/>
              </a:rPr>
              <a:t> and </a:t>
            </a:r>
            <a:r>
              <a:rPr lang="en-GB" altLang="en-US" sz="2400" b="1" i="1" dirty="0">
                <a:latin typeface="Calibri" pitchFamily="34" charset="0"/>
                <a:cs typeface="Arial" charset="0"/>
              </a:rPr>
              <a:t>affordable</a:t>
            </a:r>
            <a:r>
              <a:rPr lang="en-GB" altLang="en-US" sz="2400" i="1" dirty="0">
                <a:latin typeface="Calibri" pitchFamily="34" charset="0"/>
                <a:cs typeface="Arial" charset="0"/>
              </a:rPr>
              <a:t> drinking water </a:t>
            </a:r>
            <a:r>
              <a:rPr lang="en-GB" altLang="en-US" sz="2400" b="1" i="1" dirty="0">
                <a:latin typeface="Calibri" pitchFamily="34" charset="0"/>
                <a:cs typeface="Arial" charset="0"/>
              </a:rPr>
              <a:t>for all</a:t>
            </a:r>
          </a:p>
          <a:p>
            <a:pPr marL="0" indent="0">
              <a:spcAft>
                <a:spcPts val="0"/>
              </a:spcAft>
              <a:buNone/>
              <a:defRPr/>
            </a:pPr>
            <a:endParaRPr lang="en-US" altLang="en-US" sz="2400" dirty="0" smtClean="0">
              <a:latin typeface="Calibri" pitchFamily="34" charset="0"/>
              <a:cs typeface="Arial" charset="0"/>
            </a:endParaRPr>
          </a:p>
          <a:p>
            <a:pPr marL="0" indent="0">
              <a:spcAft>
                <a:spcPts val="0"/>
              </a:spcAft>
              <a:buNone/>
              <a:defRPr/>
            </a:pPr>
            <a:r>
              <a:rPr lang="en-US" altLang="en-US" sz="2400" dirty="0" smtClean="0">
                <a:latin typeface="Calibri" pitchFamily="34" charset="0"/>
                <a:cs typeface="Arial" charset="0"/>
              </a:rPr>
              <a:t>6.1.1</a:t>
            </a:r>
            <a:r>
              <a:rPr lang="fr-CH" altLang="en-US" sz="2400" dirty="0" smtClean="0">
                <a:latin typeface="Calibri" pitchFamily="34" charset="0"/>
                <a:cs typeface="Arial" charset="0"/>
              </a:rPr>
              <a:t>:</a:t>
            </a:r>
            <a:r>
              <a:rPr lang="en-US" altLang="en-US" sz="2400" dirty="0" smtClean="0">
                <a:latin typeface="Calibri" pitchFamily="34" charset="0"/>
                <a:cs typeface="Arial" charset="0"/>
              </a:rPr>
              <a:t> Population </a:t>
            </a:r>
            <a:r>
              <a:rPr lang="en-US" altLang="en-US" sz="2400" dirty="0">
                <a:latin typeface="Calibri" pitchFamily="34" charset="0"/>
                <a:cs typeface="Arial" charset="0"/>
              </a:rPr>
              <a:t>using </a:t>
            </a:r>
            <a:r>
              <a:rPr lang="en-US" altLang="en-US" sz="2400" dirty="0" smtClean="0">
                <a:latin typeface="Calibri" pitchFamily="34" charset="0"/>
                <a:cs typeface="Arial" charset="0"/>
              </a:rPr>
              <a:t>safely managed drinking water services</a:t>
            </a:r>
          </a:p>
          <a:p>
            <a:pPr marL="0" indent="0">
              <a:spcAft>
                <a:spcPts val="0"/>
              </a:spcAft>
              <a:buNone/>
              <a:defRPr/>
            </a:pPr>
            <a:endParaRPr lang="en-US" altLang="en-US" sz="2400" dirty="0" smtClean="0">
              <a:latin typeface="Calibri" pitchFamily="34" charset="0"/>
              <a:cs typeface="Arial" charset="0"/>
            </a:endParaRPr>
          </a:p>
          <a:p>
            <a:pPr marL="0" indent="0">
              <a:spcAft>
                <a:spcPts val="0"/>
              </a:spcAft>
              <a:buNone/>
              <a:defRPr/>
            </a:pPr>
            <a:r>
              <a:rPr lang="en-US" altLang="en-US" sz="2400" dirty="0" smtClean="0">
                <a:latin typeface="Calibri" pitchFamily="34" charset="0"/>
                <a:cs typeface="Arial" charset="0"/>
              </a:rPr>
              <a:t>Definition: Pop. using an improved drinking </a:t>
            </a:r>
            <a:r>
              <a:rPr lang="en-US" altLang="en-US" sz="2400" dirty="0">
                <a:latin typeface="Calibri" pitchFamily="34" charset="0"/>
                <a:cs typeface="Arial" charset="0"/>
              </a:rPr>
              <a:t>water source which is</a:t>
            </a:r>
            <a:r>
              <a:rPr lang="en-US" altLang="en-US" sz="2400" dirty="0" smtClean="0">
                <a:latin typeface="Calibri" pitchFamily="34" charset="0"/>
                <a:cs typeface="Arial" charset="0"/>
              </a:rPr>
              <a:t>: </a:t>
            </a:r>
          </a:p>
          <a:p>
            <a:pPr>
              <a:spcAft>
                <a:spcPts val="0"/>
              </a:spcAft>
              <a:defRPr/>
            </a:pPr>
            <a:r>
              <a:rPr lang="en-US" altLang="en-US" sz="2400" dirty="0" smtClean="0">
                <a:latin typeface="Calibri" pitchFamily="34" charset="0"/>
                <a:cs typeface="Arial" charset="0"/>
              </a:rPr>
              <a:t>located </a:t>
            </a:r>
            <a:r>
              <a:rPr lang="en-US" altLang="en-US" sz="2400" dirty="0">
                <a:latin typeface="Calibri" pitchFamily="34" charset="0"/>
                <a:cs typeface="Arial" charset="0"/>
              </a:rPr>
              <a:t>on </a:t>
            </a:r>
            <a:r>
              <a:rPr lang="en-US" altLang="en-US" sz="2400" dirty="0" smtClean="0">
                <a:latin typeface="Calibri" pitchFamily="34" charset="0"/>
                <a:cs typeface="Arial" charset="0"/>
              </a:rPr>
              <a:t>premises,</a:t>
            </a:r>
            <a:endParaRPr lang="en-US" altLang="en-US" sz="2400" dirty="0">
              <a:latin typeface="Calibri" pitchFamily="34" charset="0"/>
              <a:cs typeface="Arial" charset="0"/>
            </a:endParaRPr>
          </a:p>
          <a:p>
            <a:pPr>
              <a:spcAft>
                <a:spcPts val="0"/>
              </a:spcAft>
              <a:defRPr/>
            </a:pPr>
            <a:r>
              <a:rPr lang="en-US" altLang="en-US" sz="2400" dirty="0" smtClean="0">
                <a:latin typeface="Calibri" pitchFamily="34" charset="0"/>
                <a:cs typeface="Arial" charset="0"/>
              </a:rPr>
              <a:t>available </a:t>
            </a:r>
            <a:r>
              <a:rPr lang="en-US" altLang="en-US" sz="2400" dirty="0">
                <a:latin typeface="Calibri" pitchFamily="34" charset="0"/>
                <a:cs typeface="Arial" charset="0"/>
              </a:rPr>
              <a:t>when </a:t>
            </a:r>
            <a:r>
              <a:rPr lang="en-US" altLang="en-US" sz="2400" dirty="0" smtClean="0">
                <a:latin typeface="Calibri" pitchFamily="34" charset="0"/>
                <a:cs typeface="Arial" charset="0"/>
              </a:rPr>
              <a:t>needed, and</a:t>
            </a:r>
            <a:endParaRPr lang="en-US" altLang="en-US" sz="2400" dirty="0">
              <a:latin typeface="Calibri" pitchFamily="34" charset="0"/>
              <a:cs typeface="Arial" charset="0"/>
            </a:endParaRPr>
          </a:p>
          <a:p>
            <a:pPr>
              <a:spcAft>
                <a:spcPts val="0"/>
              </a:spcAft>
              <a:defRPr/>
            </a:pPr>
            <a:r>
              <a:rPr lang="en-US" altLang="en-US" sz="2400" dirty="0" smtClean="0">
                <a:latin typeface="Calibri" pitchFamily="34" charset="0"/>
                <a:cs typeface="Arial" charset="0"/>
              </a:rPr>
              <a:t>free </a:t>
            </a:r>
            <a:r>
              <a:rPr lang="en-US" altLang="en-US" sz="2400" dirty="0">
                <a:latin typeface="Calibri" pitchFamily="34" charset="0"/>
                <a:cs typeface="Arial" charset="0"/>
              </a:rPr>
              <a:t>of faecal </a:t>
            </a:r>
            <a:r>
              <a:rPr lang="en-US" altLang="en-US" sz="2400" dirty="0" smtClean="0">
                <a:latin typeface="Calibri" pitchFamily="34" charset="0"/>
                <a:cs typeface="Arial" charset="0"/>
              </a:rPr>
              <a:t>and </a:t>
            </a:r>
            <a:r>
              <a:rPr lang="en-US" altLang="en-US" sz="2400" dirty="0">
                <a:latin typeface="Calibri" pitchFamily="34" charset="0"/>
                <a:cs typeface="Arial" charset="0"/>
              </a:rPr>
              <a:t>priority </a:t>
            </a:r>
            <a:r>
              <a:rPr lang="en-US" altLang="en-US" sz="2400" dirty="0" smtClean="0">
                <a:latin typeface="Calibri" pitchFamily="34" charset="0"/>
                <a:cs typeface="Arial" charset="0"/>
              </a:rPr>
              <a:t>chemical contamination</a:t>
            </a:r>
          </a:p>
          <a:p>
            <a:pPr marL="0" indent="0">
              <a:buNone/>
              <a:defRPr/>
            </a:pPr>
            <a:r>
              <a:rPr lang="en-US" altLang="en-US" sz="2400" dirty="0" smtClean="0">
                <a:solidFill>
                  <a:schemeClr val="bg1"/>
                </a:solidFill>
                <a:latin typeface="Calibri" pitchFamily="34" charset="0"/>
                <a:cs typeface="Arial" charset="0"/>
              </a:rPr>
              <a:t>Lead: 	WHO/UNICEF </a:t>
            </a:r>
            <a:r>
              <a:rPr lang="en-US" altLang="en-US" sz="2400" dirty="0">
                <a:solidFill>
                  <a:schemeClr val="bg1"/>
                </a:solidFill>
                <a:latin typeface="Calibri" pitchFamily="34" charset="0"/>
                <a:cs typeface="Arial" charset="0"/>
              </a:rPr>
              <a:t>Joint Monitoring Programme</a:t>
            </a:r>
            <a:endParaRPr lang="fr-CH" altLang="en-US" sz="2400" dirty="0">
              <a:solidFill>
                <a:schemeClr val="bg1"/>
              </a:solidFill>
              <a:latin typeface="Calibri" pitchFamily="34" charset="0"/>
              <a:cs typeface="Arial" charset="0"/>
            </a:endParaRPr>
          </a:p>
          <a:p>
            <a:pPr marL="0" indent="0">
              <a:buNone/>
              <a:defRPr/>
            </a:pPr>
            <a:endParaRPr lang="en-GB" altLang="en-US" sz="2400" dirty="0">
              <a:latin typeface="Calibri" pitchFamily="34" charset="0"/>
              <a:cs typeface="Arial" charset="0"/>
            </a:endParaRPr>
          </a:p>
        </p:txBody>
      </p:sp>
      <p:sp>
        <p:nvSpPr>
          <p:cNvPr id="4" name="Slide Number Placeholder 3"/>
          <p:cNvSpPr>
            <a:spLocks noGrp="1"/>
          </p:cNvSpPr>
          <p:nvPr>
            <p:ph type="sldNum" sz="quarter" idx="12"/>
          </p:nvPr>
        </p:nvSpPr>
        <p:spPr/>
        <p:txBody>
          <a:bodyPr/>
          <a:lstStyle/>
          <a:p>
            <a:fld id="{55799D02-54E6-48B7-B65B-72D57F1FC91F}" type="slidenum">
              <a:rPr lang="en-GB" smtClean="0"/>
              <a:t>7</a:t>
            </a:fld>
            <a:endParaRPr lang="en-GB"/>
          </a:p>
        </p:txBody>
      </p:sp>
      <p:sp>
        <p:nvSpPr>
          <p:cNvPr id="5" name="TextBox 4"/>
          <p:cNvSpPr txBox="1"/>
          <p:nvPr/>
        </p:nvSpPr>
        <p:spPr>
          <a:xfrm>
            <a:off x="7164288" y="4149080"/>
            <a:ext cx="2016224" cy="461665"/>
          </a:xfrm>
          <a:prstGeom prst="rect">
            <a:avLst/>
          </a:prstGeom>
          <a:noFill/>
        </p:spPr>
        <p:txBody>
          <a:bodyPr wrap="square" rtlCol="0">
            <a:spAutoFit/>
          </a:bodyPr>
          <a:lstStyle/>
          <a:p>
            <a:pPr algn="ctr"/>
            <a:r>
              <a:rPr lang="fr-CH" sz="2400" b="1" smtClean="0"/>
              <a:t>Accessibility</a:t>
            </a:r>
            <a:endParaRPr lang="en-GB" sz="2400" b="1"/>
          </a:p>
        </p:txBody>
      </p:sp>
      <p:sp>
        <p:nvSpPr>
          <p:cNvPr id="6" name="TextBox 5"/>
          <p:cNvSpPr txBox="1"/>
          <p:nvPr/>
        </p:nvSpPr>
        <p:spPr>
          <a:xfrm>
            <a:off x="7092280" y="5100206"/>
            <a:ext cx="2160240" cy="461665"/>
          </a:xfrm>
          <a:prstGeom prst="rect">
            <a:avLst/>
          </a:prstGeom>
          <a:noFill/>
        </p:spPr>
        <p:txBody>
          <a:bodyPr wrap="square" rtlCol="0">
            <a:spAutoFit/>
          </a:bodyPr>
          <a:lstStyle/>
          <a:p>
            <a:pPr algn="ctr"/>
            <a:r>
              <a:rPr lang="fr-CH" sz="2400" b="1" smtClean="0"/>
              <a:t>Quality</a:t>
            </a:r>
            <a:endParaRPr lang="en-GB" sz="2400" b="1"/>
          </a:p>
        </p:txBody>
      </p:sp>
      <p:sp>
        <p:nvSpPr>
          <p:cNvPr id="7" name="TextBox 6"/>
          <p:cNvSpPr txBox="1"/>
          <p:nvPr/>
        </p:nvSpPr>
        <p:spPr>
          <a:xfrm>
            <a:off x="7308304" y="4620011"/>
            <a:ext cx="1728192" cy="461665"/>
          </a:xfrm>
          <a:prstGeom prst="rect">
            <a:avLst/>
          </a:prstGeom>
          <a:noFill/>
        </p:spPr>
        <p:txBody>
          <a:bodyPr wrap="square" rtlCol="0">
            <a:spAutoFit/>
          </a:bodyPr>
          <a:lstStyle/>
          <a:p>
            <a:pPr algn="ctr"/>
            <a:r>
              <a:rPr lang="fr-CH" sz="2400" b="1" smtClean="0"/>
              <a:t>Availability</a:t>
            </a:r>
            <a:endParaRPr lang="en-GB" sz="2400" b="1"/>
          </a:p>
        </p:txBody>
      </p:sp>
    </p:spTree>
    <p:extLst>
      <p:ext uri="{BB962C8B-B14F-4D97-AF65-F5344CB8AC3E}">
        <p14:creationId xmlns:p14="http://schemas.microsoft.com/office/powerpoint/2010/main" val="132795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nvPr>
        </p:nvGraphicFramePr>
        <p:xfrm>
          <a:off x="0" y="-1"/>
          <a:ext cx="9108504" cy="6151755"/>
        </p:xfrm>
        <a:graphic>
          <a:graphicData uri="http://schemas.openxmlformats.org/drawingml/2006/table">
            <a:tbl>
              <a:tblPr firstRow="1" bandRow="1">
                <a:tableStyleId>{5C22544A-7EE6-4342-B048-85BDC9FD1C3A}</a:tableStyleId>
              </a:tblPr>
              <a:tblGrid>
                <a:gridCol w="1763688"/>
                <a:gridCol w="2016224"/>
                <a:gridCol w="5328592"/>
              </a:tblGrid>
              <a:tr h="1196090">
                <a:tc>
                  <a:txBody>
                    <a:bodyPr/>
                    <a:lstStyle/>
                    <a:p>
                      <a:pPr algn="ctr" fontAlgn="ctr"/>
                      <a:r>
                        <a:rPr lang="en-GB" sz="2400" u="none" strike="noStrike" dirty="0" smtClean="0">
                          <a:effectLst/>
                        </a:rPr>
                        <a:t>MDG/SDG</a:t>
                      </a:r>
                      <a:endParaRPr lang="en-GB" sz="2400" b="1" i="0" u="none" strike="noStrike" dirty="0">
                        <a:solidFill>
                          <a:schemeClr val="bg1"/>
                        </a:solidFill>
                        <a:effectLst/>
                        <a:latin typeface="Calibri"/>
                      </a:endParaRPr>
                    </a:p>
                  </a:txBody>
                  <a:tcPr marL="8621" marR="8621" marT="8621" marB="0" anchor="ctr">
                    <a:solidFill>
                      <a:schemeClr val="bg1">
                        <a:lumMod val="75000"/>
                      </a:schemeClr>
                    </a:solidFill>
                  </a:tcPr>
                </a:tc>
                <a:tc>
                  <a:txBody>
                    <a:bodyPr/>
                    <a:lstStyle/>
                    <a:p>
                      <a:pPr algn="ctr" fontAlgn="ctr"/>
                      <a:r>
                        <a:rPr lang="en-GB" sz="2400" u="none" strike="noStrike" dirty="0" smtClean="0">
                          <a:effectLst/>
                        </a:rPr>
                        <a:t>Service ladder</a:t>
                      </a:r>
                      <a:endParaRPr lang="en-GB" sz="2400" b="1" i="0" u="none" strike="noStrike" dirty="0">
                        <a:solidFill>
                          <a:schemeClr val="bg1"/>
                        </a:solidFill>
                        <a:effectLst/>
                        <a:latin typeface="Calibri"/>
                      </a:endParaRPr>
                    </a:p>
                  </a:txBody>
                  <a:tcPr marL="8621" marR="8621" marT="8621" marB="0" anchor="ctr">
                    <a:solidFill>
                      <a:schemeClr val="bg1">
                        <a:lumMod val="75000"/>
                      </a:schemeClr>
                    </a:solidFill>
                  </a:tcPr>
                </a:tc>
                <a:tc>
                  <a:txBody>
                    <a:bodyPr/>
                    <a:lstStyle/>
                    <a:p>
                      <a:pPr algn="ctr" fontAlgn="ctr"/>
                      <a:r>
                        <a:rPr lang="en-GB" sz="2400" u="none" strike="noStrike" dirty="0" smtClean="0">
                          <a:effectLst/>
                        </a:rPr>
                        <a:t>Progressive realization</a:t>
                      </a:r>
                      <a:endParaRPr lang="en-GB" sz="2400" b="1" i="0" u="none" strike="noStrike" dirty="0">
                        <a:solidFill>
                          <a:schemeClr val="bg1"/>
                        </a:solidFill>
                        <a:effectLst/>
                        <a:latin typeface="Calibri"/>
                      </a:endParaRPr>
                    </a:p>
                  </a:txBody>
                  <a:tcPr marL="8621" marR="8621" marT="8621" marB="0" anchor="ctr">
                    <a:solidFill>
                      <a:schemeClr val="bg1">
                        <a:lumMod val="75000"/>
                      </a:schemeClr>
                    </a:solidFill>
                  </a:tcPr>
                </a:tc>
              </a:tr>
              <a:tr h="13673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800" u="none" strike="noStrike"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2800" u="none" strike="noStrike" smtClean="0">
                          <a:effectLst/>
                        </a:rPr>
                        <a:t>SDG 6.1</a:t>
                      </a:r>
                    </a:p>
                    <a:p>
                      <a:endParaRPr lang="en-GB"/>
                    </a:p>
                  </a:txBody>
                  <a:tcPr vert="vert270"/>
                </a:tc>
                <a:tc>
                  <a:txBody>
                    <a:bodyPr/>
                    <a:lstStyle/>
                    <a:p>
                      <a:pPr algn="ctr"/>
                      <a:r>
                        <a:rPr lang="en-US" dirty="0" smtClean="0">
                          <a:solidFill>
                            <a:schemeClr val="bg1"/>
                          </a:solidFill>
                        </a:rPr>
                        <a:t>Safely managed drinking water</a:t>
                      </a:r>
                      <a:endParaRPr lang="en-GB" dirty="0">
                        <a:solidFill>
                          <a:schemeClr val="bg1"/>
                        </a:solidFill>
                      </a:endParaRPr>
                    </a:p>
                  </a:txBody>
                  <a:tcPr marL="144000" marR="144000" marT="0" marB="18000" anchor="ctr" anchorCtr="1">
                    <a:solidFill>
                      <a:srgbClr val="0070C0"/>
                    </a:solidFill>
                  </a:tcPr>
                </a:tc>
                <a:tc>
                  <a:txBody>
                    <a:bodyPr/>
                    <a:lstStyle/>
                    <a:p>
                      <a:pPr algn="l"/>
                      <a:r>
                        <a:rPr lang="en-US" dirty="0" smtClean="0">
                          <a:solidFill>
                            <a:schemeClr val="bg1"/>
                          </a:solidFill>
                        </a:rPr>
                        <a:t>Improved</a:t>
                      </a:r>
                      <a:r>
                        <a:rPr lang="en-US" baseline="0" dirty="0" smtClean="0">
                          <a:solidFill>
                            <a:schemeClr val="bg1"/>
                          </a:solidFill>
                        </a:rPr>
                        <a:t> facility located o</a:t>
                      </a:r>
                      <a:r>
                        <a:rPr lang="en-US" dirty="0" smtClean="0">
                          <a:solidFill>
                            <a:schemeClr val="bg1"/>
                          </a:solidFill>
                        </a:rPr>
                        <a:t>n premises,</a:t>
                      </a:r>
                      <a:r>
                        <a:rPr lang="en-US" baseline="0" dirty="0" smtClean="0">
                          <a:solidFill>
                            <a:schemeClr val="bg1"/>
                          </a:solidFill>
                        </a:rPr>
                        <a:t> available when needed, and free from contamination</a:t>
                      </a:r>
                      <a:endParaRPr lang="en-GB" dirty="0">
                        <a:solidFill>
                          <a:schemeClr val="bg1"/>
                        </a:solidFill>
                      </a:endParaRPr>
                    </a:p>
                  </a:txBody>
                  <a:tcPr marL="126000" marR="540000" marT="18000" marB="18000" anchor="ctr">
                    <a:solidFill>
                      <a:srgbClr val="0070C0"/>
                    </a:solidFill>
                  </a:tcPr>
                </a:tc>
              </a:tr>
              <a:tr h="1196090">
                <a:tc rowSpan="3">
                  <a:txBody>
                    <a:bodyPr/>
                    <a:lstStyle/>
                    <a:p>
                      <a:pPr algn="ctr" fontAlgn="ctr"/>
                      <a:endParaRPr lang="en-GB" sz="2800" u="none" strike="noStrike" smtClean="0">
                        <a:effectLst/>
                      </a:endParaRPr>
                    </a:p>
                    <a:p>
                      <a:pPr algn="ctr" fontAlgn="ctr"/>
                      <a:r>
                        <a:rPr lang="en-GB" sz="2800" u="none" strike="noStrike" smtClean="0">
                          <a:effectLst/>
                        </a:rPr>
                        <a:t>MDG</a:t>
                      </a:r>
                      <a:r>
                        <a:rPr lang="en-GB" sz="2800" u="none" strike="noStrike" baseline="0" smtClean="0">
                          <a:effectLst/>
                        </a:rPr>
                        <a:t> continuity</a:t>
                      </a:r>
                      <a:endParaRPr lang="en-GB" sz="2800" u="none" strike="noStrike" smtClean="0">
                        <a:effectLst/>
                      </a:endParaRPr>
                    </a:p>
                  </a:txBody>
                  <a:tcPr vert="vert270"/>
                </a:tc>
                <a:tc>
                  <a:txBody>
                    <a:bodyPr/>
                    <a:lstStyle/>
                    <a:p>
                      <a:pPr algn="ctr"/>
                      <a:r>
                        <a:rPr lang="en-US" smtClean="0"/>
                        <a:t>Basic water</a:t>
                      </a:r>
                      <a:endParaRPr lang="en-GB"/>
                    </a:p>
                  </a:txBody>
                  <a:tcPr marL="144000" marR="144000" marT="0" marB="18000" anchor="ctr" anchorCtr="1">
                    <a:solidFill>
                      <a:schemeClr val="accent5">
                        <a:lumMod val="60000"/>
                        <a:lumOff val="40000"/>
                      </a:schemeClr>
                    </a:solidFill>
                  </a:tcPr>
                </a:tc>
                <a:tc>
                  <a:txBody>
                    <a:bodyPr/>
                    <a:lstStyle/>
                    <a:p>
                      <a:pPr algn="l"/>
                      <a:r>
                        <a:rPr lang="en-US" dirty="0" smtClean="0"/>
                        <a:t>Improved facility within 30 minutes round trip collection time</a:t>
                      </a:r>
                      <a:endParaRPr lang="en-GB" dirty="0"/>
                    </a:p>
                  </a:txBody>
                  <a:tcPr marL="126000" marR="540000" marT="18000" marB="18000" anchor="ctr">
                    <a:solidFill>
                      <a:schemeClr val="accent5">
                        <a:lumMod val="60000"/>
                        <a:lumOff val="40000"/>
                      </a:schemeClr>
                    </a:solidFill>
                  </a:tcPr>
                </a:tc>
              </a:tr>
              <a:tr h="1196090">
                <a:tc vMerge="1">
                  <a:txBody>
                    <a:bodyPr/>
                    <a:lstStyle/>
                    <a:p>
                      <a:endParaRPr lang="en-GB"/>
                    </a:p>
                  </a:txBody>
                  <a:tcPr/>
                </a:tc>
                <a:tc>
                  <a:txBody>
                    <a:bodyPr/>
                    <a:lstStyle/>
                    <a:p>
                      <a:pPr algn="ctr"/>
                      <a:r>
                        <a:rPr lang="en-US" smtClean="0"/>
                        <a:t>Unimproved water</a:t>
                      </a:r>
                      <a:endParaRPr lang="en-GB"/>
                    </a:p>
                  </a:txBody>
                  <a:tcPr marL="144000" marR="144000" marT="0" marB="18000" anchor="ctr" anchorCtr="1">
                    <a:solidFill>
                      <a:srgbClr val="FFC000"/>
                    </a:solidFill>
                  </a:tcPr>
                </a:tc>
                <a:tc>
                  <a:txBody>
                    <a:bodyPr/>
                    <a:lstStyle/>
                    <a:p>
                      <a:pPr algn="l"/>
                      <a:r>
                        <a:rPr lang="en-US" dirty="0" smtClean="0"/>
                        <a:t>Unimproved</a:t>
                      </a:r>
                      <a:r>
                        <a:rPr lang="en-US" baseline="0" dirty="0" smtClean="0"/>
                        <a:t> f</a:t>
                      </a:r>
                      <a:r>
                        <a:rPr lang="en-US" dirty="0" smtClean="0"/>
                        <a:t>acility </a:t>
                      </a:r>
                      <a:r>
                        <a:rPr lang="en-US" baseline="0" dirty="0" smtClean="0"/>
                        <a:t>does not protect against contamination</a:t>
                      </a:r>
                      <a:endParaRPr lang="en-GB" dirty="0"/>
                    </a:p>
                  </a:txBody>
                  <a:tcPr marL="126000" marR="540000" marT="18000" marB="18000" anchor="ctr">
                    <a:solidFill>
                      <a:srgbClr val="FFC000"/>
                    </a:solidFill>
                  </a:tcPr>
                </a:tc>
              </a:tr>
              <a:tr h="1196090">
                <a:tc vMerge="1">
                  <a:txBody>
                    <a:bodyPr/>
                    <a:lstStyle/>
                    <a:p>
                      <a:endParaRPr lang="en-GB" dirty="0"/>
                    </a:p>
                  </a:txBody>
                  <a:tcPr/>
                </a:tc>
                <a:tc>
                  <a:txBody>
                    <a:bodyPr/>
                    <a:lstStyle/>
                    <a:p>
                      <a:pPr algn="ctr"/>
                      <a:r>
                        <a:rPr lang="en-US" smtClean="0">
                          <a:solidFill>
                            <a:schemeClr val="bg1"/>
                          </a:solidFill>
                        </a:rPr>
                        <a:t>No service</a:t>
                      </a:r>
                      <a:endParaRPr lang="en-GB">
                        <a:solidFill>
                          <a:schemeClr val="bg1"/>
                        </a:solidFill>
                      </a:endParaRPr>
                    </a:p>
                  </a:txBody>
                  <a:tcPr marL="144000" marR="144000" marT="0" marB="18000" anchor="ctr" anchorCtr="1">
                    <a:solidFill>
                      <a:srgbClr val="F46710"/>
                    </a:solidFill>
                  </a:tcPr>
                </a:tc>
                <a:tc>
                  <a:txBody>
                    <a:bodyPr/>
                    <a:lstStyle/>
                    <a:p>
                      <a:pPr algn="l"/>
                      <a:r>
                        <a:rPr lang="en-US" dirty="0" smtClean="0">
                          <a:solidFill>
                            <a:schemeClr val="bg1"/>
                          </a:solidFill>
                        </a:rPr>
                        <a:t>Surface water</a:t>
                      </a:r>
                      <a:endParaRPr lang="en-GB" dirty="0">
                        <a:solidFill>
                          <a:schemeClr val="bg1"/>
                        </a:solidFill>
                      </a:endParaRPr>
                    </a:p>
                  </a:txBody>
                  <a:tcPr marL="126000" marR="540000" marT="18000" marB="18000" anchor="ctr">
                    <a:solidFill>
                      <a:srgbClr val="F46710"/>
                    </a:solidFill>
                  </a:tcPr>
                </a:tc>
              </a:tr>
            </a:tbl>
          </a:graphicData>
        </a:graphic>
      </p:graphicFrame>
      <p:sp>
        <p:nvSpPr>
          <p:cNvPr id="4" name="Slide Number Placeholder 3"/>
          <p:cNvSpPr>
            <a:spLocks noGrp="1"/>
          </p:cNvSpPr>
          <p:nvPr>
            <p:ph type="sldNum" sz="quarter" idx="12"/>
          </p:nvPr>
        </p:nvSpPr>
        <p:spPr/>
        <p:txBody>
          <a:bodyPr/>
          <a:lstStyle/>
          <a:p>
            <a:pPr>
              <a:defRPr/>
            </a:pPr>
            <a:fld id="{A73939FE-7BC6-42BD-B27E-1F76D60FE7C3}" type="slidenum">
              <a:rPr lang="en-GB" smtClean="0"/>
              <a:pPr>
                <a:defRPr/>
              </a:pPr>
              <a:t>8</a:t>
            </a:fld>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856" y="1343777"/>
            <a:ext cx="1514475"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entagon 7"/>
          <p:cNvSpPr/>
          <p:nvPr/>
        </p:nvSpPr>
        <p:spPr bwMode="auto">
          <a:xfrm rot="16200000">
            <a:off x="6180041" y="3206201"/>
            <a:ext cx="5243033" cy="648072"/>
          </a:xfrm>
          <a:prstGeom prst="homePlate">
            <a:avLst/>
          </a:prstGeom>
          <a:gradFill rotWithShape="1">
            <a:gsLst>
              <a:gs pos="24000">
                <a:srgbClr val="FF9900"/>
              </a:gs>
              <a:gs pos="37000">
                <a:srgbClr val="FFC000"/>
              </a:gs>
              <a:gs pos="9000">
                <a:srgbClr val="F46710"/>
              </a:gs>
              <a:gs pos="62000">
                <a:srgbClr val="66CCFF"/>
              </a:gs>
              <a:gs pos="52000">
                <a:srgbClr val="66CCFF"/>
              </a:gs>
              <a:gs pos="85000">
                <a:srgbClr val="0070C0"/>
              </a:gs>
            </a:gsLst>
            <a:lin ang="0" scaled="0"/>
          </a:gradFill>
          <a:ln w="38100">
            <a:solidFill>
              <a:schemeClr val="bg1"/>
            </a:solidFill>
          </a:ln>
          <a:effectLst/>
          <a:extLst/>
        </p:spPr>
        <p:txBody>
          <a:bodyPr vert="horz" wrap="square" lIns="360000" tIns="0" rIns="0" bIns="0" numCol="1" rtlCol="0" anchor="ctr" anchorCtr="0" compatLnSpc="1">
            <a:prstTxWarp prst="textNoShape">
              <a:avLst/>
            </a:prstTxWarp>
          </a:bodyPr>
          <a:lstStyle/>
          <a:p>
            <a:pPr marL="0" marR="0" indent="0" algn="just" defTabSz="914400" rtl="0" eaLnBrk="1" fontAlgn="base" latinLnBrk="0" hangingPunct="1">
              <a:lnSpc>
                <a:spcPct val="100000"/>
              </a:lnSpc>
              <a:spcBef>
                <a:spcPts val="1200"/>
              </a:spcBef>
              <a:spcAft>
                <a:spcPct val="0"/>
              </a:spcAft>
              <a:buClrTx/>
              <a:buSzTx/>
              <a:buFontTx/>
              <a:buNone/>
              <a:tabLst/>
            </a:pPr>
            <a:r>
              <a:rPr kumimoji="0" lang="en-GB" sz="2000" b="1" i="0" u="none" strike="noStrike" cap="none" normalizeH="0" baseline="0" smtClean="0">
                <a:ln>
                  <a:noFill/>
                </a:ln>
                <a:solidFill>
                  <a:schemeClr val="bg1"/>
                </a:solidFill>
                <a:effectLst/>
                <a:latin typeface="HelveticaNeue LT 45 Light"/>
                <a:cs typeface="Arial" pitchFamily="34" charset="0"/>
              </a:rPr>
              <a:t>      Developing</a:t>
            </a:r>
            <a:r>
              <a:rPr kumimoji="0" lang="en-GB" sz="2000" b="1" i="0" u="none" strike="noStrike" cap="none" normalizeH="0" smtClean="0">
                <a:ln>
                  <a:noFill/>
                </a:ln>
                <a:solidFill>
                  <a:schemeClr val="bg1"/>
                </a:solidFill>
                <a:effectLst/>
                <a:latin typeface="HelveticaNeue LT 45 Light"/>
                <a:cs typeface="Arial" pitchFamily="34" charset="0"/>
              </a:rPr>
              <a:t>            </a:t>
            </a:r>
            <a:r>
              <a:rPr kumimoji="0" lang="en-GB" sz="2000" b="1" i="0" u="none" strike="noStrike" cap="none" normalizeH="0" baseline="0" smtClean="0">
                <a:ln>
                  <a:noFill/>
                </a:ln>
                <a:solidFill>
                  <a:schemeClr val="bg1"/>
                </a:solidFill>
                <a:effectLst/>
                <a:latin typeface="HelveticaNeue LT 45 Light"/>
                <a:cs typeface="Arial" pitchFamily="34" charset="0"/>
              </a:rPr>
              <a:t>Developed </a:t>
            </a:r>
          </a:p>
        </p:txBody>
      </p:sp>
    </p:spTree>
    <p:extLst>
      <p:ext uri="{BB962C8B-B14F-4D97-AF65-F5344CB8AC3E}">
        <p14:creationId xmlns:p14="http://schemas.microsoft.com/office/powerpoint/2010/main" val="176205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Where</a:t>
            </a:r>
            <a:r>
              <a:rPr lang="fr-CH" dirty="0" smtClean="0"/>
              <a:t> </a:t>
            </a:r>
            <a:r>
              <a:rPr lang="fr-CH" dirty="0" err="1" smtClean="0"/>
              <a:t>will</a:t>
            </a:r>
            <a:r>
              <a:rPr lang="fr-CH" dirty="0" smtClean="0"/>
              <a:t> the data come </a:t>
            </a:r>
            <a:r>
              <a:rPr lang="fr-CH" dirty="0" err="1" smtClean="0"/>
              <a:t>from</a:t>
            </a:r>
            <a:r>
              <a:rPr lang="fr-CH" dirty="0" smtClean="0"/>
              <a:t>?</a:t>
            </a:r>
            <a:endParaRPr lang="en-GB" dirty="0"/>
          </a:p>
        </p:txBody>
      </p:sp>
      <p:graphicFrame>
        <p:nvGraphicFramePr>
          <p:cNvPr id="5" name="Content Placeholder 4"/>
          <p:cNvGraphicFramePr>
            <a:graphicFrameLocks noGrp="1"/>
          </p:cNvGraphicFramePr>
          <p:nvPr>
            <p:ph idx="1"/>
            <p:extLst/>
          </p:nvPr>
        </p:nvGraphicFramePr>
        <p:xfrm>
          <a:off x="539552" y="1484784"/>
          <a:ext cx="8136904" cy="4007386"/>
        </p:xfrm>
        <a:graphic>
          <a:graphicData uri="http://schemas.openxmlformats.org/drawingml/2006/table">
            <a:tbl>
              <a:tblPr firstRow="1" firstCol="1" bandRow="1">
                <a:tableStyleId>{5C22544A-7EE6-4342-B048-85BDC9FD1C3A}</a:tableStyleId>
              </a:tblPr>
              <a:tblGrid>
                <a:gridCol w="1592693"/>
                <a:gridCol w="3519875"/>
                <a:gridCol w="3024336"/>
              </a:tblGrid>
              <a:tr h="448483">
                <a:tc>
                  <a:txBody>
                    <a:bodyPr/>
                    <a:lstStyle/>
                    <a:p>
                      <a:pPr>
                        <a:lnSpc>
                          <a:spcPct val="115000"/>
                        </a:lnSpc>
                        <a:spcAft>
                          <a:spcPts val="0"/>
                        </a:spcAft>
                      </a:pPr>
                      <a:r>
                        <a:rPr lang="en-GB" sz="2000" dirty="0">
                          <a:effectLst/>
                        </a:rPr>
                        <a:t>Criterion</a:t>
                      </a:r>
                      <a:endParaRPr lang="en-GB"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a:effectLst/>
                        </a:rPr>
                        <a:t>Household Surveys</a:t>
                      </a:r>
                      <a:endParaRPr lang="en-GB" sz="2000">
                        <a:effectLst/>
                        <a:latin typeface="Calibri"/>
                        <a:ea typeface="Calibri"/>
                        <a:cs typeface="Times New Roman"/>
                      </a:endParaRPr>
                    </a:p>
                  </a:txBody>
                  <a:tcPr marL="68580" marR="68580" marT="0" marB="0"/>
                </a:tc>
                <a:tc>
                  <a:txBody>
                    <a:bodyPr/>
                    <a:lstStyle/>
                    <a:p>
                      <a:pPr>
                        <a:lnSpc>
                          <a:spcPct val="115000"/>
                        </a:lnSpc>
                        <a:spcAft>
                          <a:spcPts val="0"/>
                        </a:spcAft>
                      </a:pPr>
                      <a:r>
                        <a:rPr lang="en-GB" sz="2000" smtClean="0">
                          <a:effectLst/>
                        </a:rPr>
                        <a:t>Regulatory authorities</a:t>
                      </a:r>
                      <a:endParaRPr lang="en-GB" sz="2000">
                        <a:effectLst/>
                        <a:latin typeface="Calibri"/>
                        <a:ea typeface="Calibri"/>
                        <a:cs typeface="Times New Roman"/>
                      </a:endParaRPr>
                    </a:p>
                  </a:txBody>
                  <a:tcPr marL="68580" marR="68580" marT="0" marB="0"/>
                </a:tc>
              </a:tr>
              <a:tr h="1399772">
                <a:tc>
                  <a:txBody>
                    <a:bodyPr/>
                    <a:lstStyle/>
                    <a:p>
                      <a:pPr>
                        <a:lnSpc>
                          <a:spcPct val="115000"/>
                        </a:lnSpc>
                        <a:spcAft>
                          <a:spcPts val="0"/>
                        </a:spcAft>
                      </a:pPr>
                      <a:r>
                        <a:rPr lang="en-GB" sz="2000">
                          <a:effectLst/>
                        </a:rPr>
                        <a:t>Availability</a:t>
                      </a:r>
                      <a:endParaRPr lang="en-GB"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dirty="0" smtClean="0">
                          <a:effectLst/>
                        </a:rPr>
                        <a:t>Is water always available when needed from your main drinking water source?</a:t>
                      </a:r>
                      <a:endParaRPr lang="en-GB"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dirty="0" smtClean="0">
                          <a:effectLst/>
                        </a:rPr>
                        <a:t>Reported</a:t>
                      </a:r>
                      <a:r>
                        <a:rPr lang="en-GB" sz="2000" baseline="0" dirty="0" smtClean="0">
                          <a:effectLst/>
                        </a:rPr>
                        <a:t> h</a:t>
                      </a:r>
                      <a:r>
                        <a:rPr lang="en-GB" sz="2000" dirty="0" smtClean="0">
                          <a:effectLst/>
                        </a:rPr>
                        <a:t>ours </a:t>
                      </a:r>
                      <a:r>
                        <a:rPr lang="en-GB" sz="2000" dirty="0">
                          <a:effectLst/>
                        </a:rPr>
                        <a:t>of service (piped)</a:t>
                      </a:r>
                      <a:endParaRPr lang="en-GB" sz="2000" dirty="0">
                        <a:effectLst/>
                        <a:latin typeface="Calibri"/>
                        <a:ea typeface="Calibri"/>
                        <a:cs typeface="Times New Roman"/>
                      </a:endParaRPr>
                    </a:p>
                  </a:txBody>
                  <a:tcPr marL="68580" marR="68580" marT="0" marB="0"/>
                </a:tc>
              </a:tr>
              <a:tr h="1107571">
                <a:tc>
                  <a:txBody>
                    <a:bodyPr/>
                    <a:lstStyle/>
                    <a:p>
                      <a:pPr>
                        <a:lnSpc>
                          <a:spcPct val="115000"/>
                        </a:lnSpc>
                        <a:spcAft>
                          <a:spcPts val="0"/>
                        </a:spcAft>
                      </a:pPr>
                      <a:r>
                        <a:rPr lang="en-GB" sz="2000">
                          <a:effectLst/>
                        </a:rPr>
                        <a:t>Accessibility</a:t>
                      </a:r>
                      <a:endParaRPr lang="en-GB" sz="2000">
                        <a:effectLst/>
                        <a:latin typeface="Calibri"/>
                        <a:ea typeface="Calibri"/>
                        <a:cs typeface="Times New Roman"/>
                      </a:endParaRPr>
                    </a:p>
                  </a:txBody>
                  <a:tcPr marL="68580" marR="68580" marT="0" marB="0"/>
                </a:tc>
                <a:tc>
                  <a:txBody>
                    <a:bodyPr/>
                    <a:lstStyle/>
                    <a:p>
                      <a:pPr>
                        <a:lnSpc>
                          <a:spcPct val="115000"/>
                        </a:lnSpc>
                        <a:spcAft>
                          <a:spcPts val="0"/>
                        </a:spcAft>
                      </a:pPr>
                      <a:r>
                        <a:rPr lang="en-US" sz="2000" baseline="0" dirty="0" smtClean="0">
                          <a:effectLst/>
                          <a:latin typeface="Calibri"/>
                          <a:ea typeface="Calibri"/>
                          <a:cs typeface="Times New Roman"/>
                        </a:rPr>
                        <a:t>Is the main drinking water source located in the dwelling yard or plot?</a:t>
                      </a:r>
                      <a:endParaRPr lang="en-GB"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dirty="0" smtClean="0">
                          <a:effectLst/>
                        </a:rPr>
                        <a:t>Reported</a:t>
                      </a:r>
                      <a:r>
                        <a:rPr lang="en-GB" sz="2000" baseline="0" dirty="0" smtClean="0">
                          <a:effectLst/>
                        </a:rPr>
                        <a:t> h</a:t>
                      </a:r>
                      <a:r>
                        <a:rPr lang="en-GB" sz="2000" dirty="0" smtClean="0">
                          <a:effectLst/>
                        </a:rPr>
                        <a:t>ousehold</a:t>
                      </a:r>
                      <a:r>
                        <a:rPr lang="en-GB" sz="2000" baseline="0" dirty="0" smtClean="0">
                          <a:effectLst/>
                        </a:rPr>
                        <a:t> connections</a:t>
                      </a:r>
                      <a:r>
                        <a:rPr lang="en-GB" sz="2000" dirty="0" smtClean="0">
                          <a:effectLst/>
                        </a:rPr>
                        <a:t/>
                      </a:r>
                      <a:br>
                        <a:rPr lang="en-GB" sz="2000" dirty="0" smtClean="0">
                          <a:effectLst/>
                        </a:rPr>
                      </a:br>
                      <a:r>
                        <a:rPr lang="en-GB" sz="2000" dirty="0" smtClean="0">
                          <a:effectLst/>
                        </a:rPr>
                        <a:t>(</a:t>
                      </a:r>
                      <a:r>
                        <a:rPr lang="en-GB" sz="2000" dirty="0">
                          <a:effectLst/>
                        </a:rPr>
                        <a:t>piped supplies)</a:t>
                      </a:r>
                      <a:endParaRPr lang="en-GB" sz="2000" dirty="0">
                        <a:effectLst/>
                        <a:latin typeface="Calibri"/>
                        <a:ea typeface="Calibri"/>
                        <a:cs typeface="Times New Roman"/>
                      </a:endParaRPr>
                    </a:p>
                  </a:txBody>
                  <a:tcPr marL="68580" marR="68580" marT="0" marB="0"/>
                </a:tc>
              </a:tr>
              <a:tr h="923881">
                <a:tc>
                  <a:txBody>
                    <a:bodyPr/>
                    <a:lstStyle/>
                    <a:p>
                      <a:pPr>
                        <a:lnSpc>
                          <a:spcPct val="115000"/>
                        </a:lnSpc>
                        <a:spcAft>
                          <a:spcPts val="0"/>
                        </a:spcAft>
                      </a:pPr>
                      <a:r>
                        <a:rPr lang="en-GB" sz="2000">
                          <a:effectLst/>
                        </a:rPr>
                        <a:t>Quality</a:t>
                      </a:r>
                      <a:endParaRPr lang="en-GB" sz="2000">
                        <a:effectLst/>
                        <a:latin typeface="Calibri"/>
                        <a:ea typeface="Calibri"/>
                        <a:cs typeface="Times New Roman"/>
                      </a:endParaRPr>
                    </a:p>
                  </a:txBody>
                  <a:tcPr marL="68580" marR="68580" marT="0" marB="0"/>
                </a:tc>
                <a:tc>
                  <a:txBody>
                    <a:bodyPr/>
                    <a:lstStyle/>
                    <a:p>
                      <a:pPr>
                        <a:lnSpc>
                          <a:spcPct val="115000"/>
                        </a:lnSpc>
                        <a:spcAft>
                          <a:spcPts val="0"/>
                        </a:spcAft>
                      </a:pPr>
                      <a:r>
                        <a:rPr lang="en-GB" sz="2000" dirty="0" smtClean="0">
                          <a:effectLst/>
                        </a:rPr>
                        <a:t>Testing for </a:t>
                      </a:r>
                      <a:r>
                        <a:rPr lang="en-GB" sz="2000" dirty="0" err="1" smtClean="0">
                          <a:effectLst/>
                        </a:rPr>
                        <a:t>fecal</a:t>
                      </a:r>
                      <a:r>
                        <a:rPr lang="en-GB" sz="2000" dirty="0" smtClean="0">
                          <a:effectLst/>
                        </a:rPr>
                        <a:t> (and chemical) contamination in</a:t>
                      </a:r>
                      <a:r>
                        <a:rPr lang="en-GB" sz="2000" baseline="0" dirty="0" smtClean="0">
                          <a:effectLst/>
                        </a:rPr>
                        <a:t> </a:t>
                      </a:r>
                      <a:r>
                        <a:rPr lang="en-GB" sz="2000" dirty="0" smtClean="0">
                          <a:effectLst/>
                        </a:rPr>
                        <a:t>household surveys</a:t>
                      </a:r>
                      <a:endParaRPr lang="en-GB"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dirty="0">
                          <a:effectLst/>
                        </a:rPr>
                        <a:t>Compliance with national </a:t>
                      </a:r>
                      <a:r>
                        <a:rPr lang="en-GB" sz="2000" dirty="0" smtClean="0">
                          <a:effectLst/>
                        </a:rPr>
                        <a:t>standards, WSPs</a:t>
                      </a:r>
                      <a:endParaRPr lang="en-GB" sz="2000" dirty="0">
                        <a:effectLst/>
                        <a:latin typeface="Calibri"/>
                        <a:ea typeface="Calibri"/>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pPr>
              <a:defRPr/>
            </a:pPr>
            <a:fld id="{A73939FE-7BC6-42BD-B27E-1F76D60FE7C3}" type="slidenum">
              <a:rPr lang="en-GB" smtClean="0"/>
              <a:pPr>
                <a:defRPr/>
              </a:pPr>
              <a:t>9</a:t>
            </a:fld>
            <a:endParaRPr lang="en-GB"/>
          </a:p>
        </p:txBody>
      </p:sp>
      <p:sp>
        <p:nvSpPr>
          <p:cNvPr id="6" name="TextBox 5"/>
          <p:cNvSpPr txBox="1"/>
          <p:nvPr/>
        </p:nvSpPr>
        <p:spPr>
          <a:xfrm>
            <a:off x="4655589" y="5660366"/>
            <a:ext cx="2232248" cy="400110"/>
          </a:xfrm>
          <a:prstGeom prst="rect">
            <a:avLst/>
          </a:prstGeom>
          <a:noFill/>
        </p:spPr>
        <p:txBody>
          <a:bodyPr wrap="square" rtlCol="0">
            <a:spAutoFit/>
          </a:bodyPr>
          <a:lstStyle/>
          <a:p>
            <a:pPr algn="ctr"/>
            <a:r>
              <a:rPr lang="fr-CH" sz="2000" dirty="0" err="1" smtClean="0"/>
              <a:t>Affordability</a:t>
            </a:r>
            <a:r>
              <a:rPr lang="fr-CH" sz="2000" dirty="0" smtClean="0"/>
              <a:t>? </a:t>
            </a:r>
            <a:endParaRPr lang="en-GB" sz="2000" dirty="0"/>
          </a:p>
        </p:txBody>
      </p:sp>
    </p:spTree>
    <p:extLst>
      <p:ext uri="{BB962C8B-B14F-4D97-AF65-F5344CB8AC3E}">
        <p14:creationId xmlns:p14="http://schemas.microsoft.com/office/powerpoint/2010/main" val="418935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30C96CCC5BBD4F99B65F8415CE2643" ma:contentTypeVersion="0" ma:contentTypeDescription="Create a new document." ma:contentTypeScope="" ma:versionID="35cab8cd40061a112dcfd7224c59ef78">
  <xsd:schema xmlns:xsd="http://www.w3.org/2001/XMLSchema" xmlns:xs="http://www.w3.org/2001/XMLSchema" xmlns:p="http://schemas.microsoft.com/office/2006/metadata/properties" targetNamespace="http://schemas.microsoft.com/office/2006/metadata/properties" ma:root="true" ma:fieldsID="dd5ddf1a2e1720e7a3325136dcfb8d8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FA41AC-D71F-481F-BD0F-8F1C9AC4BD4D}">
  <ds:schemaRef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B349E3B-CBE1-4737-86E7-C20B6B39E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F140AAD-6B73-4DD2-928B-B499DCA7BB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13826</TotalTime>
  <Words>2277</Words>
  <Application>Microsoft Office PowerPoint</Application>
  <PresentationFormat>On-screen Show (4:3)</PresentationFormat>
  <Paragraphs>303</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Calibri</vt:lpstr>
      <vt:lpstr>HelveticaNeue LT 45 Light</vt:lpstr>
      <vt:lpstr>Times New Roman</vt:lpstr>
      <vt:lpstr>Wingdings</vt:lpstr>
      <vt:lpstr>Office Theme</vt:lpstr>
      <vt:lpstr>Policy implications of SDGs  SWA SMM, Day 3 Technical Meeting 17th March, 2016 </vt:lpstr>
      <vt:lpstr>The 17 Sustainable Development Goals</vt:lpstr>
      <vt:lpstr>Goal 6: Ensure availability and sustainable management of water and sanitation for all</vt:lpstr>
      <vt:lpstr>Aspirational global targets</vt:lpstr>
      <vt:lpstr>Role of Member States</vt:lpstr>
      <vt:lpstr>Goal 6: Ensure availability and sustainable management of water and sanitation for all</vt:lpstr>
      <vt:lpstr>Target 6.1: Drinking water</vt:lpstr>
      <vt:lpstr>PowerPoint Presentation</vt:lpstr>
      <vt:lpstr>Where will the data come from?</vt:lpstr>
      <vt:lpstr>Implications for Country X</vt:lpstr>
      <vt:lpstr>Target 6.2: Sanitation and hygiene</vt:lpstr>
      <vt:lpstr>PowerPoint Presentation</vt:lpstr>
      <vt:lpstr>PowerPoint Presentation</vt:lpstr>
      <vt:lpstr>Where will the data come from?</vt:lpstr>
      <vt:lpstr>Country Y</vt:lpstr>
      <vt:lpstr>Target 6.2: Sanitation and hygiene</vt:lpstr>
      <vt:lpstr>SDG targets 'leave no one behind'</vt:lpstr>
      <vt:lpstr>Reserve slides</vt:lpstr>
      <vt:lpstr>between countries</vt:lpstr>
      <vt:lpstr>within and among countries</vt:lpstr>
      <vt:lpstr>between urban and rural</vt:lpstr>
      <vt:lpstr>between wealth quintiles</vt:lpstr>
      <vt:lpstr>Monitoring 6.3 (WHO, UN-Habitat, UNEP)</vt:lpstr>
      <vt:lpstr>Monitoring 6.4 (FAO-AQUASTAT+)</vt:lpstr>
      <vt:lpstr>Monitoring 6.5 and 6.6 (UNEP+)</vt:lpstr>
    </vt:vector>
  </TitlesOfParts>
  <Company>WHO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JOHNSTON, Richard Paul</dc:creator>
  <cp:lastModifiedBy>Tom Slaymaker</cp:lastModifiedBy>
  <cp:revision>414</cp:revision>
  <cp:lastPrinted>2016-01-20T19:44:51Z</cp:lastPrinted>
  <dcterms:created xsi:type="dcterms:W3CDTF">2014-05-30T19:34:49Z</dcterms:created>
  <dcterms:modified xsi:type="dcterms:W3CDTF">2016-03-17T04:29:30Z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0x0101007F30C96CCC5BBD4F99B65F8415CE2643</vt:lpwstr>
  </property>
  <property fmtid="{D5CDD505-2E9C-101B-9397-08002B2CF9AE}" pid="3" name="IsMyDocuments">
    <vt:bool>true</vt:bool>
  </property>
</Properties>
</file>