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25" r:id="rId1"/>
    <p:sldMasterId id="2147484528" r:id="rId2"/>
    <p:sldMasterId id="2147484591" r:id="rId3"/>
    <p:sldMasterId id="2147484606" r:id="rId4"/>
  </p:sldMasterIdLst>
  <p:notesMasterIdLst>
    <p:notesMasterId r:id="rId17"/>
  </p:notesMasterIdLst>
  <p:handoutMasterIdLst>
    <p:handoutMasterId r:id="rId18"/>
  </p:handoutMasterIdLst>
  <p:sldIdLst>
    <p:sldId id="1717" r:id="rId5"/>
    <p:sldId id="1687" r:id="rId6"/>
    <p:sldId id="1500" r:id="rId7"/>
    <p:sldId id="1508" r:id="rId8"/>
    <p:sldId id="1652" r:id="rId9"/>
    <p:sldId id="1688" r:id="rId10"/>
    <p:sldId id="1689" r:id="rId11"/>
    <p:sldId id="1743" r:id="rId12"/>
    <p:sldId id="1690" r:id="rId13"/>
    <p:sldId id="1691" r:id="rId14"/>
    <p:sldId id="1651" r:id="rId15"/>
    <p:sldId id="1740" r:id="rId16"/>
  </p:sldIdLst>
  <p:sldSz cx="9144000" cy="6858000" type="screen4x3"/>
  <p:notesSz cx="6765925" cy="9867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Álvaro Carvalho" initials="AC" lastIdx="2" clrIdx="0"/>
  <p:cmAuthor id="1" name="João Rosa" initials="JR" lastIdx="2" clrIdx="1"/>
  <p:cmAuthor id="2" name="iandrade" initials="IA" lastIdx="12" clrIdx="2"/>
  <p:cmAuthor id="3" name="Jaime Baptista" initials="J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CCFF"/>
    <a:srgbClr val="005988"/>
    <a:srgbClr val="006DA3"/>
    <a:srgbClr val="FF9999"/>
    <a:srgbClr val="FF9900"/>
    <a:srgbClr val="CC0000"/>
    <a:srgbClr val="990033"/>
    <a:srgbClr val="1598C0"/>
    <a:srgbClr val="33A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2" autoAdjust="0"/>
  </p:normalViewPr>
  <p:slideViewPr>
    <p:cSldViewPr snapToGrid="0" snapToObjects="1">
      <p:cViewPr varScale="1">
        <p:scale>
          <a:sx n="96" d="100"/>
          <a:sy n="96" d="100"/>
        </p:scale>
        <p:origin x="-16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540" cy="495238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1789" y="0"/>
            <a:ext cx="2932540" cy="495238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r">
              <a:defRPr sz="1200"/>
            </a:lvl1pPr>
          </a:lstStyle>
          <a:p>
            <a:fld id="{7BF91CA3-C3B7-4153-B9B6-A4BE1EF4AD37}" type="datetimeFigureOut">
              <a:rPr lang="pt-PT" smtClean="0"/>
              <a:t>15/03/2016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62"/>
            <a:ext cx="2932540" cy="495238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1789" y="9372662"/>
            <a:ext cx="2932540" cy="495238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r">
              <a:defRPr sz="1200"/>
            </a:lvl1pPr>
          </a:lstStyle>
          <a:p>
            <a:fld id="{665FDB7F-3177-4441-A270-C410D980E59E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751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1901" cy="493395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2459" y="0"/>
            <a:ext cx="2931901" cy="493395"/>
          </a:xfrm>
          <a:prstGeom prst="rect">
            <a:avLst/>
          </a:prstGeom>
        </p:spPr>
        <p:txBody>
          <a:bodyPr vert="horz" lIns="92185" tIns="46092" rIns="92185" bIns="46092" rtlCol="0"/>
          <a:lstStyle>
            <a:lvl1pPr algn="r">
              <a:defRPr sz="1200"/>
            </a:lvl1pPr>
          </a:lstStyle>
          <a:p>
            <a:fld id="{226369F4-FF83-4F55-AC6B-BB95F94189A5}" type="datetimeFigureOut">
              <a:rPr lang="pt-PT" smtClean="0"/>
              <a:t>15/03/2016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5" tIns="46092" rIns="92185" bIns="46092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593" y="4687254"/>
            <a:ext cx="5412740" cy="4440555"/>
          </a:xfrm>
          <a:prstGeom prst="rect">
            <a:avLst/>
          </a:prstGeom>
        </p:spPr>
        <p:txBody>
          <a:bodyPr vert="horz" lIns="92185" tIns="46092" rIns="92185" bIns="460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2793"/>
            <a:ext cx="2931901" cy="493395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2459" y="9372793"/>
            <a:ext cx="2931901" cy="493395"/>
          </a:xfrm>
          <a:prstGeom prst="rect">
            <a:avLst/>
          </a:prstGeom>
        </p:spPr>
        <p:txBody>
          <a:bodyPr vert="horz" lIns="92185" tIns="46092" rIns="92185" bIns="46092" rtlCol="0" anchor="b"/>
          <a:lstStyle>
            <a:lvl1pPr algn="r">
              <a:defRPr sz="1200"/>
            </a:lvl1pPr>
          </a:lstStyle>
          <a:p>
            <a:fld id="{FD69E6C1-795F-4A7B-AE4F-55141AAE7CC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956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5348C-73E9-46C0-868A-E2263F965DDF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5348C-73E9-46C0-868A-E2263F965DDF}" type="slidenum">
              <a:rPr lang="pt-PT" smtClean="0">
                <a:solidFill>
                  <a:prstClr val="black"/>
                </a:solidFill>
              </a:rPr>
              <a:pPr/>
              <a:t>12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851920" y="908720"/>
            <a:ext cx="4896544" cy="3312368"/>
          </a:xfrm>
        </p:spPr>
        <p:txBody>
          <a:bodyPr lIns="0" tIns="0" rIns="0" bIns="72000" anchor="b" anchorCtr="0">
            <a:normAutofit/>
          </a:bodyPr>
          <a:lstStyle>
            <a:lvl1pPr algn="l">
              <a:defRPr sz="3200" b="1" cap="all" baseline="0">
                <a:solidFill>
                  <a:srgbClr val="E60000"/>
                </a:solidFill>
              </a:defRPr>
            </a:lvl1pPr>
          </a:lstStyle>
          <a:p>
            <a:r>
              <a:rPr lang="pt-PT" dirty="0" smtClean="0"/>
              <a:t>Clique para inserir o titulo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 hasCustomPrompt="1"/>
          </p:nvPr>
        </p:nvSpPr>
        <p:spPr>
          <a:xfrm>
            <a:off x="3851920" y="4221088"/>
            <a:ext cx="5040000" cy="2160240"/>
          </a:xfrm>
        </p:spPr>
        <p:txBody>
          <a:bodyPr lIns="0" tIns="180000" rIns="0" bIns="0"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dirty="0" smtClean="0"/>
              <a:t>Clique para inserir o autor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760"/>
          <a:stretch/>
        </p:blipFill>
        <p:spPr bwMode="auto">
          <a:xfrm>
            <a:off x="-1016" y="-1"/>
            <a:ext cx="3696716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958" b="76469"/>
          <a:stretch/>
        </p:blipFill>
        <p:spPr>
          <a:xfrm>
            <a:off x="7210424" y="124687"/>
            <a:ext cx="1819275" cy="538021"/>
          </a:xfrm>
          <a:prstGeom prst="rect">
            <a:avLst/>
          </a:prstGeom>
        </p:spPr>
      </p:pic>
      <p:grpSp>
        <p:nvGrpSpPr>
          <p:cNvPr id="6" name="Grupo 5"/>
          <p:cNvGrpSpPr>
            <a:grpSpLocks/>
          </p:cNvGrpSpPr>
          <p:nvPr userDrawn="1"/>
        </p:nvGrpSpPr>
        <p:grpSpPr bwMode="auto">
          <a:xfrm>
            <a:off x="8837945" y="1916113"/>
            <a:ext cx="107950" cy="4321175"/>
            <a:chOff x="8763024" y="1916832"/>
            <a:chExt cx="108000" cy="4320480"/>
          </a:xfrm>
        </p:grpSpPr>
        <p:sp>
          <p:nvSpPr>
            <p:cNvPr id="7" name="Rectângulo 6"/>
            <p:cNvSpPr/>
            <p:nvPr/>
          </p:nvSpPr>
          <p:spPr bwMode="auto">
            <a:xfrm>
              <a:off x="8763024" y="1916832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8" name="Rectângulo 7"/>
            <p:cNvSpPr/>
            <p:nvPr/>
          </p:nvSpPr>
          <p:spPr bwMode="auto">
            <a:xfrm>
              <a:off x="8763024" y="2240630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9" name="Rectângulo 8"/>
            <p:cNvSpPr/>
            <p:nvPr/>
          </p:nvSpPr>
          <p:spPr bwMode="auto">
            <a:xfrm>
              <a:off x="8763024" y="2564428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0" name="Rectângulo 9"/>
            <p:cNvSpPr/>
            <p:nvPr/>
          </p:nvSpPr>
          <p:spPr bwMode="auto">
            <a:xfrm>
              <a:off x="8763024" y="2888226"/>
              <a:ext cx="108000" cy="1095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1" name="Rectângulo 10"/>
            <p:cNvSpPr/>
            <p:nvPr/>
          </p:nvSpPr>
          <p:spPr bwMode="auto">
            <a:xfrm>
              <a:off x="8763024" y="3213610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2" name="Rectângulo 11"/>
            <p:cNvSpPr/>
            <p:nvPr/>
          </p:nvSpPr>
          <p:spPr bwMode="auto">
            <a:xfrm>
              <a:off x="8763024" y="3537408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3" name="Rectângulo 12"/>
            <p:cNvSpPr/>
            <p:nvPr/>
          </p:nvSpPr>
          <p:spPr bwMode="auto">
            <a:xfrm>
              <a:off x="8763024" y="3861206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4" name="Rectângulo 13"/>
            <p:cNvSpPr/>
            <p:nvPr/>
          </p:nvSpPr>
          <p:spPr bwMode="auto">
            <a:xfrm>
              <a:off x="8763024" y="4185004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5" name="Rectângulo 14"/>
            <p:cNvSpPr/>
            <p:nvPr/>
          </p:nvSpPr>
          <p:spPr bwMode="auto">
            <a:xfrm>
              <a:off x="8763024" y="4508802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6" name="Rectângulo 15"/>
            <p:cNvSpPr/>
            <p:nvPr/>
          </p:nvSpPr>
          <p:spPr bwMode="auto">
            <a:xfrm>
              <a:off x="8763024" y="4832600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7" name="Rectângulo 16"/>
            <p:cNvSpPr/>
            <p:nvPr/>
          </p:nvSpPr>
          <p:spPr bwMode="auto">
            <a:xfrm>
              <a:off x="8763024" y="5157986"/>
              <a:ext cx="108000" cy="1079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pt-PT">
                <a:solidFill>
                  <a:prstClr val="black"/>
                </a:solidFill>
              </a:endParaRPr>
            </a:p>
          </p:txBody>
        </p:sp>
        <p:sp>
          <p:nvSpPr>
            <p:cNvPr id="18" name="Rectângulo 17"/>
            <p:cNvSpPr>
              <a:spLocks noChangeArrowheads="1"/>
            </p:cNvSpPr>
            <p:nvPr/>
          </p:nvSpPr>
          <p:spPr bwMode="auto">
            <a:xfrm>
              <a:off x="8763024" y="5481784"/>
              <a:ext cx="108000" cy="107933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pt-PT" altLang="en-US" smtClean="0">
                <a:solidFill>
                  <a:srgbClr val="336600"/>
                </a:solidFill>
              </a:endParaRPr>
            </a:p>
          </p:txBody>
        </p:sp>
        <p:sp>
          <p:nvSpPr>
            <p:cNvPr id="19" name="Rectângulo 18"/>
            <p:cNvSpPr>
              <a:spLocks noChangeArrowheads="1"/>
            </p:cNvSpPr>
            <p:nvPr/>
          </p:nvSpPr>
          <p:spPr bwMode="auto">
            <a:xfrm>
              <a:off x="8763024" y="5805581"/>
              <a:ext cx="108000" cy="107933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pt-PT" altLang="en-US" smtClean="0">
                <a:solidFill>
                  <a:srgbClr val="336600"/>
                </a:solidFill>
              </a:endParaRPr>
            </a:p>
          </p:txBody>
        </p:sp>
        <p:sp>
          <p:nvSpPr>
            <p:cNvPr id="20" name="Rectângulo 19"/>
            <p:cNvSpPr>
              <a:spLocks noChangeArrowheads="1"/>
            </p:cNvSpPr>
            <p:nvPr/>
          </p:nvSpPr>
          <p:spPr bwMode="auto">
            <a:xfrm>
              <a:off x="8763024" y="6129379"/>
              <a:ext cx="108000" cy="107933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pt-PT" altLang="en-US" smtClean="0">
                <a:solidFill>
                  <a:srgbClr val="33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83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0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911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403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18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113" y="4581525"/>
            <a:ext cx="40386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4581525"/>
            <a:ext cx="4038600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79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345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616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54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93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443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E60000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16632"/>
            <a:ext cx="925848" cy="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5967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56753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7425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821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5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288" y="6353845"/>
            <a:ext cx="2133600" cy="365125"/>
          </a:xfrm>
        </p:spPr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4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07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7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40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1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3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91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3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3288" y="6353845"/>
            <a:ext cx="2133600" cy="365125"/>
          </a:xfrm>
        </p:spPr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36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1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5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39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3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67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theme" Target="../theme/theme2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3" Type="http://schemas.openxmlformats.org/officeDocument/2006/relationships/image" Target="../media/image4.jpe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theme" Target="../theme/theme4.xml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7" name="Footer Placeholder 3"/>
          <p:cNvSpPr txBox="1">
            <a:spLocks noGrp="1"/>
          </p:cNvSpPr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tabLst>
                <a:tab pos="6191250" algn="l"/>
              </a:tabLst>
              <a:defRPr/>
            </a:pPr>
            <a:r>
              <a:rPr lang="pt-PT" sz="1050" dirty="0" smtClean="0">
                <a:solidFill>
                  <a:srgbClr val="EAEAEA"/>
                </a:solidFill>
                <a:latin typeface="Calibri Light" pitchFamily="34" charset="0"/>
              </a:rPr>
              <a:t>Rafaela de Saldanha Matos        Investigação e Inovação no domínio da Água - Oportunidades e Desafios do novo Ciclo 2014-2020            </a:t>
            </a:r>
            <a:r>
              <a:rPr lang="en-US" sz="1050" dirty="0" smtClean="0">
                <a:solidFill>
                  <a:srgbClr val="EAEAEA"/>
                </a:solidFill>
                <a:latin typeface="Calibri Light" pitchFamily="34" charset="0"/>
              </a:rPr>
              <a:t> </a:t>
            </a:r>
            <a:r>
              <a:rPr lang="pt-PT" sz="1050" dirty="0" smtClean="0">
                <a:solidFill>
                  <a:srgbClr val="EAEAEA"/>
                </a:solidFill>
                <a:latin typeface="Calibri Light" pitchFamily="34" charset="0"/>
              </a:rPr>
              <a:t>IST, 18 de Fevereiro de 2014 </a:t>
            </a:r>
            <a:endParaRPr lang="en-US" sz="1050" dirty="0">
              <a:solidFill>
                <a:srgbClr val="EAEAEA"/>
              </a:solidFill>
              <a:latin typeface="Calibri Light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16632"/>
            <a:ext cx="925848" cy="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0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16632"/>
            <a:ext cx="925848" cy="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9113" y="4581525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Click to edit Master text styles</a:t>
            </a:r>
          </a:p>
        </p:txBody>
      </p:sp>
      <p:pic>
        <p:nvPicPr>
          <p:cNvPr id="12291" name="Picture 3" descr="logo_transp_pequeno"/>
          <p:cNvPicPr>
            <a:picLocks noChangeAspect="1" noChangeArrowheads="1"/>
          </p:cNvPicPr>
          <p:nvPr/>
        </p:nvPicPr>
        <p:blipFill>
          <a:blip r:embed="rId14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6557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66813" y="452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5750" y="561975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PT" b="1" dirty="0" smtClean="0">
                <a:solidFill>
                  <a:srgbClr val="FFFFFF"/>
                </a:solidFill>
              </a:rPr>
              <a:t>IRAR</a:t>
            </a:r>
          </a:p>
        </p:txBody>
      </p:sp>
    </p:spTree>
    <p:extLst>
      <p:ext uri="{BB962C8B-B14F-4D97-AF65-F5344CB8AC3E}">
        <p14:creationId xmlns:p14="http://schemas.microsoft.com/office/powerpoint/2010/main" val="361949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DDDDDD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4000" b="1">
          <a:solidFill>
            <a:schemeClr val="bg1"/>
          </a:solidFill>
          <a:latin typeface="+mn-lt"/>
          <a:ea typeface="+mn-ea"/>
          <a:cs typeface="+mn-cs"/>
        </a:defRPr>
      </a:lvl1pPr>
      <a:lvl2pPr marL="1701800" indent="-5334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2338388" indent="-4572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28987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34591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3916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4373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48307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5287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91A14-9830-C840-8ECA-62C2A6796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116632"/>
            <a:ext cx="925848" cy="6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6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ar.pt/website/Home.aspx" TargetMode="External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hyperlink" Target="http://www.google.pt/url?sa=i&amp;rct=j&amp;q=&amp;esrc=s&amp;source=images&amp;cd=&amp;cad=rja&amp;uact=8&amp;ved=0ahUKEwiG9-CHsLTLAhVEtxoKHSJNB04QjRwIBw&amp;url=http://www.ipbpm.pt/home/index.php/pt/localizacao-2015&amp;bvm=bv.116573086,d.d24&amp;psig=AFQjCNH0IyPBogsVKxH86YidRxzV4H7Sdw&amp;ust=1457639378258500" TargetMode="External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n.wikipedia.org/wiki/File:South_America_(orthographic_projection).svg" TargetMode="External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&amp;esrc=s&amp;source=images&amp;cd=&amp;cad=rja&amp;uact=8&amp;ved=0ahUKEwih_tmkj73JAhVG7RQKHZ9vAFkQjRwIBw&amp;url=http://www.worldwatercouncil.org/forum/daegu-gyeongbuk-2015/&amp;psig=AFQjCNEp2Ibm8Z4W42WdHmTqh2BYjc9QRw&amp;ust=1449143706163402" TargetMode="External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hdphoto" Target="../media/hdphoto2.wdp"/><Relationship Id="rId20" Type="http://schemas.openxmlformats.org/officeDocument/2006/relationships/image" Target="../media/image42.png"/><Relationship Id="rId21" Type="http://schemas.microsoft.com/office/2007/relationships/hdphoto" Target="../media/hdphoto8.wdp"/><Relationship Id="rId10" Type="http://schemas.openxmlformats.org/officeDocument/2006/relationships/image" Target="../media/image37.jpeg"/><Relationship Id="rId11" Type="http://schemas.microsoft.com/office/2007/relationships/hdphoto" Target="../media/hdphoto3.wdp"/><Relationship Id="rId12" Type="http://schemas.openxmlformats.org/officeDocument/2006/relationships/image" Target="../media/image38.png"/><Relationship Id="rId13" Type="http://schemas.microsoft.com/office/2007/relationships/hdphoto" Target="../media/hdphoto4.wdp"/><Relationship Id="rId14" Type="http://schemas.openxmlformats.org/officeDocument/2006/relationships/image" Target="../media/image39.jpeg"/><Relationship Id="rId15" Type="http://schemas.microsoft.com/office/2007/relationships/hdphoto" Target="../media/hdphoto5.wdp"/><Relationship Id="rId16" Type="http://schemas.openxmlformats.org/officeDocument/2006/relationships/image" Target="../media/image40.png"/><Relationship Id="rId17" Type="http://schemas.microsoft.com/office/2007/relationships/hdphoto" Target="../media/hdphoto6.wdp"/><Relationship Id="rId18" Type="http://schemas.openxmlformats.org/officeDocument/2006/relationships/image" Target="../media/image41.png"/><Relationship Id="rId1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jmbaptista@lnec.pt" TargetMode="External"/><Relationship Id="rId4" Type="http://schemas.openxmlformats.org/officeDocument/2006/relationships/hyperlink" Target="http://www.ersar.pt/website/Home.aspx" TargetMode="External"/><Relationship Id="rId5" Type="http://schemas.openxmlformats.org/officeDocument/2006/relationships/image" Target="../media/image7.gif"/><Relationship Id="rId6" Type="http://schemas.openxmlformats.org/officeDocument/2006/relationships/image" Target="../media/image35.jpeg"/><Relationship Id="rId7" Type="http://schemas.microsoft.com/office/2007/relationships/hdphoto" Target="../media/hdphoto1.wdp"/><Relationship Id="rId8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pt/url?sa=i&amp;rct=j&amp;q=&amp;esrc=s&amp;source=images&amp;cd=&amp;cad=rja&amp;uact=8&amp;ved=0ahUKEwii5-6k7bvLAhUGnRoKHSJhClMQjRwIBw&amp;url=http://www.softwareag.com/blog/reality_check/index.php/soa-what/innovation-sucks/attachment/soa_building_blocksjpg-2/&amp;psig=AFQjCNF_B2G9Uu0VP6EmRnPMYdlWOv1cWw&amp;ust=1457896322845802" TargetMode="External"/><Relationship Id="rId3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pt/url?sa=i&amp;rct=j&amp;q=&amp;esrc=s&amp;source=images&amp;cd=&amp;cad=rja&amp;uact=8&amp;ved=0ahUKEwii5-6k7bvLAhUGnRoKHSJhClMQjRwIBw&amp;url=http://www.softwareag.com/blog/reality_check/index.php/soa-what/innovation-sucks/attachment/soa_building_blocksjpg-2/&amp;psig=AFQjCNF_B2G9Uu0VP6EmRnPMYdlWOv1cWw&amp;ust=1457896322845802" TargetMode="Externa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hyperlink" Target="http://www.google.pt/url?sa=i&amp;rct=j&amp;q=&amp;esrc=s&amp;source=images&amp;cd=&amp;cad=rja&amp;uact=8&amp;ved=0ahUKEwiogqWxhrzLAhWLtBQKHRfVDhQQjRwIBw&amp;url=http://www.vmsstorneiro.pt/&amp;psig=AFQjCNGGsrz7WQgvF2NQcBA29ZwVAfD-Vg&amp;ust=1457903033490897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pt/url?sa=i&amp;rct=j&amp;q=&amp;esrc=s&amp;source=images&amp;cd=&amp;cad=rja&amp;uact=8&amp;ved=0ahUKEwii5-6k7bvLAhUGnRoKHSJhClMQjRwIBw&amp;url=http://www.softwareag.com/blog/reality_check/index.php/soa-what/innovation-sucks/attachment/soa_building_blocksjpg-2/&amp;psig=AFQjCNF_B2G9Uu0VP6EmRnPMYdlWOv1cWw&amp;ust=145789632284580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hyperlink" Target="http://www.google.pt/url?sa=i&amp;rct=j&amp;q=&amp;esrc=s&amp;source=images&amp;cd=&amp;cad=rja&amp;uact=8&amp;ved=0ahUKEwi3n8XRt73LAhXGMBoKHW4mDPUQjRwIBw&amp;url=http://www.123rf.com/photo_16493085_3d-white-person-looking-through-a-binoculars-looking-for-something-3d-image-isolated-white-backgroun.html&amp;psig=AFQjCNE_pbtY4HtzSnLeilwgQt8ayk2zrw&amp;ust=1457950237806204" TargetMode="External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pt/url?sa=i&amp;rct=j&amp;q=&amp;esrc=s&amp;source=images&amp;cd=&amp;cad=rja&amp;uact=8&amp;ved=0ahUKEwiUz4yRuL3LAhWLSRoKHX9bCgoQjRwIBw&amp;url=http://www.kinsmanlibrary.org/&amp;psig=AFQjCNE_pbtY4HtzSnLeilwgQt8ayk2zrw&amp;ust=145795023780620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jpeg"/><Relationship Id="rId12" Type="http://schemas.openxmlformats.org/officeDocument/2006/relationships/image" Target="../media/image28.jpeg"/><Relationship Id="rId13" Type="http://schemas.openxmlformats.org/officeDocument/2006/relationships/hyperlink" Target="http://www.google.pt/url?sa=i&amp;rct=j&amp;q=&amp;esrc=s&amp;source=images&amp;cd=&amp;cad=rja&amp;uact=8&amp;ved=0ahUKEwjf0uG1oLzLAhXJXhoKHcnjDfgQjRwIBw&amp;url=http://www.jmmateus.pt/produtos/?cat=4&amp;idsubcat=19&amp;idsubsubcat=51&amp;psig=AFQjCNFzASJ0wOTDUEFxiK-w6zgZQ1c9eQ&amp;ust=1457910079230725" TargetMode="External"/><Relationship Id="rId14" Type="http://schemas.openxmlformats.org/officeDocument/2006/relationships/image" Target="../media/image29.jpeg"/><Relationship Id="rId15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0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níci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739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níci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002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29384" y="860082"/>
            <a:ext cx="821461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i="1" dirty="0" smtClean="0">
                <a:latin typeface="Calibri" panose="020F0502020204030204" pitchFamily="34" charset="0"/>
              </a:rPr>
              <a:t>2016 </a:t>
            </a:r>
            <a:r>
              <a:rPr lang="en-US" sz="3200" b="1" i="1" dirty="0">
                <a:latin typeface="Calibri" panose="020F0502020204030204" pitchFamily="34" charset="0"/>
              </a:rPr>
              <a:t>SWA Meeting of Ministers of Water, Sanitation and </a:t>
            </a:r>
            <a:r>
              <a:rPr lang="en-US" sz="3200" b="1" i="1" dirty="0" smtClean="0">
                <a:latin typeface="Calibri" panose="020F0502020204030204" pitchFamily="34" charset="0"/>
              </a:rPr>
              <a:t>Hygiene: Ministerial Meeting</a:t>
            </a:r>
          </a:p>
          <a:p>
            <a:pPr defTabSz="914400"/>
            <a:r>
              <a:rPr lang="en-US" sz="2400" b="1" i="1" dirty="0" smtClean="0">
                <a:latin typeface="Calibri" panose="020F0502020204030204" pitchFamily="34" charset="0"/>
              </a:rPr>
              <a:t>Addis Ababa</a:t>
            </a:r>
            <a:r>
              <a:rPr lang="en-US" sz="2400" b="1" i="1" dirty="0">
                <a:latin typeface="Calibri" panose="020F0502020204030204" pitchFamily="34" charset="0"/>
              </a:rPr>
              <a:t>, </a:t>
            </a:r>
            <a:r>
              <a:rPr lang="en-US" sz="2400" b="1" i="1" dirty="0" smtClean="0">
                <a:latin typeface="Calibri" panose="020F0502020204030204" pitchFamily="34" charset="0"/>
              </a:rPr>
              <a:t>Ethiopia, 15 </a:t>
            </a:r>
            <a:r>
              <a:rPr lang="en-US" sz="2400" b="1" i="1" dirty="0">
                <a:latin typeface="Calibri" panose="020F0502020204030204" pitchFamily="34" charset="0"/>
              </a:rPr>
              <a:t>and 16 March </a:t>
            </a:r>
            <a:endParaRPr lang="en-US" sz="3200" b="1" i="1" dirty="0" smtClean="0">
              <a:latin typeface="Calibri" panose="020F0502020204030204" pitchFamily="34" charset="0"/>
            </a:endParaRPr>
          </a:p>
          <a:p>
            <a:pPr defTabSz="914400">
              <a:spcBef>
                <a:spcPts val="1200"/>
              </a:spcBef>
            </a:pP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Building blocks to achieve 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WASH targets </a:t>
            </a:r>
            <a:r>
              <a:rPr 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of the </a:t>
            </a:r>
            <a:r>
              <a:rPr lang="en-US" sz="4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SDGs</a:t>
            </a:r>
          </a:p>
          <a:p>
            <a:pPr defTabSz="914400">
              <a:spcBef>
                <a:spcPts val="1200"/>
              </a:spcBef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xamples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from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Europe, Africa &amp; Latin America</a:t>
            </a:r>
          </a:p>
          <a:p>
            <a:pPr defTabSz="914400">
              <a:spcBef>
                <a:spcPts val="1800"/>
              </a:spcBef>
            </a:pPr>
            <a:r>
              <a:rPr lang="en-GB" sz="2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Jaime </a:t>
            </a:r>
            <a:r>
              <a:rPr lang="en-GB" sz="2400" b="1" i="1" dirty="0">
                <a:solidFill>
                  <a:prstClr val="black"/>
                </a:solidFill>
                <a:latin typeface="Calibri" panose="020F0502020204030204" pitchFamily="34" charset="0"/>
              </a:rPr>
              <a:t>Melo </a:t>
            </a:r>
            <a:r>
              <a:rPr lang="en-GB" sz="2400" b="1" i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Baptista (Portugal)</a:t>
            </a:r>
          </a:p>
          <a:p>
            <a:pPr defTabSz="914400"/>
            <a:r>
              <a:rPr lang="en-US" sz="2400" i="1" dirty="0">
                <a:latin typeface="Calibri" panose="020F0502020204030204" pitchFamily="34" charset="0"/>
              </a:rPr>
              <a:t>Former Chairman of the Portuguese Regulator (ERSAR)</a:t>
            </a:r>
          </a:p>
          <a:p>
            <a:pPr defTabSz="914400"/>
            <a:r>
              <a:rPr lang="en-GB" sz="2400" i="1" dirty="0">
                <a:latin typeface="Calibri" panose="020F0502020204030204" pitchFamily="34" charset="0"/>
              </a:rPr>
              <a:t>President of the Strategic Council of PWP</a:t>
            </a:r>
            <a:br>
              <a:rPr lang="en-GB" sz="2400" i="1" dirty="0">
                <a:latin typeface="Calibri" panose="020F0502020204030204" pitchFamily="34" charset="0"/>
              </a:rPr>
            </a:br>
            <a:r>
              <a:rPr lang="en-GB" sz="2400" i="1" dirty="0">
                <a:latin typeface="Calibri" panose="020F0502020204030204" pitchFamily="34" charset="0"/>
              </a:rPr>
              <a:t>Member of the Board of IWA</a:t>
            </a:r>
          </a:p>
          <a:p>
            <a:pPr defTabSz="914400"/>
            <a:r>
              <a:rPr lang="en-GB" sz="2400" i="1" dirty="0" smtClean="0">
                <a:latin typeface="Calibri" panose="020F0502020204030204" pitchFamily="34" charset="0"/>
              </a:rPr>
              <a:t>Principal Research Officer at LNEC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6489" y="5809902"/>
            <a:ext cx="540984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037" y="5376994"/>
            <a:ext cx="789525" cy="4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www.ipbpm.pt/home/images/bpmlisbon2015/logo_LNEC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417" y="6169902"/>
            <a:ext cx="11941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4037" y="5027014"/>
            <a:ext cx="789525" cy="32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8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South America (orthographic projection)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4143" y="103084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Situation in </a:t>
            </a:r>
            <a:r>
              <a:rPr lang="en-US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Latin America</a:t>
            </a:r>
            <a:endParaRPr lang="en-US" sz="40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044" y="866665"/>
            <a:ext cx="8743956" cy="604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In general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lacking water public policies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in South &amp; Central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America, with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some good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situations.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62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regulators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some national some regional.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44500" lvl="2">
              <a:spcAft>
                <a:spcPts val="600"/>
              </a:spcAft>
              <a:tabLst>
                <a:tab pos="180340" algn="l"/>
              </a:tabLs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Anguilla, Argentina, Bahamas, Barbados, Belize, Bolivia, Brazil, Chile, Colombia, Costa Rica, Ecuador, Guyana, Honduras, Jamaica, Nicaragua, Panama, Paraguay, Peru, Trinidad and Tobago and also </a:t>
            </a: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Uruguay (+?).</a:t>
            </a:r>
            <a:endParaRPr lang="en-US" sz="1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100%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of the countries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have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a regulatory authority.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regional regulatory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network.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44500" lvl="2">
              <a:spcBef>
                <a:spcPts val="3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Association of Regulatory Bodies for Drinking Water and Sanitation for the </a:t>
            </a: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Americas.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In general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poor compliance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with SDG and big challenges ahead.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strong effort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on sound public policies and strong regulatory authorities are needed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Development funding would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be </a:t>
            </a: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much more effective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8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0" y="1143000"/>
            <a:ext cx="9144000" cy="571500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21288"/>
            <a:ext cx="9144000" cy="82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387" y="1038070"/>
            <a:ext cx="8805443" cy="5707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180340" algn="l"/>
              </a:tabLst>
              <a:defRPr/>
            </a:pPr>
            <a:r>
              <a:rPr lang="en-US" altLang="pt-PT" b="1" dirty="0" smtClean="0">
                <a:latin typeface="Arial"/>
                <a:cs typeface="Arial"/>
              </a:rPr>
              <a:t>An sound, holistic and multidisciplinary  </a:t>
            </a:r>
            <a:r>
              <a:rPr lang="en-US" altLang="pt-PT" b="1" dirty="0" smtClean="0">
                <a:solidFill>
                  <a:srgbClr val="0070C0"/>
                </a:solidFill>
                <a:latin typeface="Arial"/>
                <a:cs typeface="Arial"/>
              </a:rPr>
              <a:t>public policy</a:t>
            </a:r>
            <a:r>
              <a:rPr lang="en-US" altLang="pt-PT" b="1" dirty="0" smtClean="0">
                <a:latin typeface="Arial"/>
                <a:cs typeface="Arial"/>
              </a:rPr>
              <a:t> is an essential tool to achieve SDG!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180340" algn="l"/>
              </a:tabLst>
              <a:defRPr/>
            </a:pPr>
            <a:r>
              <a:rPr lang="en-US" altLang="pt-PT" b="1" dirty="0" smtClean="0">
                <a:solidFill>
                  <a:srgbClr val="0070C0"/>
                </a:solidFill>
                <a:latin typeface="Arial"/>
                <a:cs typeface="Arial"/>
              </a:rPr>
              <a:t>Regulation</a:t>
            </a:r>
            <a:r>
              <a:rPr lang="en-US" altLang="pt-PT" b="1" dirty="0" smtClean="0">
                <a:latin typeface="Arial"/>
                <a:cs typeface="Arial"/>
              </a:rPr>
              <a:t> promotes or controls most of the components of the “public policy”.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tabLst>
                <a:tab pos="180340" algn="l"/>
              </a:tabLst>
              <a:defRPr/>
            </a:pPr>
            <a:r>
              <a:rPr lang="en-US" altLang="pt-PT" b="1" dirty="0" smtClean="0">
                <a:latin typeface="Arial"/>
                <a:cs typeface="Arial"/>
              </a:rPr>
              <a:t>Additionally we need:</a:t>
            </a:r>
          </a:p>
          <a:p>
            <a:pPr marL="725488" lvl="2" indent="-325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lang="en-US" altLang="pt-PT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Short, medium &amp; long term approach.</a:t>
            </a:r>
          </a:p>
          <a:p>
            <a:pPr marL="725488" lvl="2" indent="-325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lang="en-US" altLang="pt-PT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Stability across time.</a:t>
            </a:r>
          </a:p>
          <a:p>
            <a:pPr marL="725488" lvl="2" indent="-325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lang="en-US" altLang="pt-PT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Efficiency and effectiveness.</a:t>
            </a:r>
          </a:p>
          <a:p>
            <a:pPr marL="725488" lvl="2" indent="-325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lang="en-US" altLang="pt-PT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Clear roles for the stakeholders.</a:t>
            </a:r>
          </a:p>
          <a:p>
            <a:pPr marL="725488" lvl="2" indent="-3254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lang="en-US" altLang="pt-PT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Transparency and accountability.</a:t>
            </a:r>
            <a:endParaRPr lang="en-US" altLang="pt-PT" b="1" dirty="0"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Final remarks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595" y="4264923"/>
            <a:ext cx="1530573" cy="217102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www.worldwatercouncil.org/fileadmin/_migrated/pics/7th_WWF_Logo_12230_visual-identity-120x156_01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4336" y="5783991"/>
            <a:ext cx="1019664" cy="92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75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666282" y="2235672"/>
            <a:ext cx="3087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</a:rPr>
              <a:t>Thanks for your </a:t>
            </a:r>
            <a:r>
              <a:rPr lang="en-US" sz="4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attention!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</a:rPr>
              <a:t/>
            </a:r>
            <a:b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</a:rPr>
            </a:br>
            <a:endParaRPr lang="en-US" sz="4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  <a:hlinkClick r:id="rId3"/>
              </a:rPr>
              <a:t>jmbaptista@lnec.pt</a:t>
            </a:r>
            <a:endParaRPr lang="en-US" sz="2400" b="1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en-US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Portugal</a:t>
            </a:r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053" name="Picture 5" descr="Iníc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3739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Iníc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5002"/>
            <a:ext cx="9525" cy="95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enderacrossborders.com/wp-content/uploads/2009/07/1223120968_690a76404a1.jpg?w=300"/>
          <p:cNvPicPr preferRelativeResize="0">
            <a:picLocks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78" y="509664"/>
            <a:ext cx="2282825" cy="14398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8565" y="509664"/>
            <a:ext cx="2287587" cy="14398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World Water Crisis  book Blue Planet Run safe drinking water to the one billion people who lack it"/>
          <p:cNvPicPr preferRelativeResize="0">
            <a:picLocks noChangeArrowheads="1"/>
          </p:cNvPicPr>
          <p:nvPr/>
        </p:nvPicPr>
        <p:blipFill>
          <a:blip r:embed="rId1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653" y="1989214"/>
            <a:ext cx="2287587" cy="143986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9"/>
          <p:cNvPicPr preferRelativeResize="0">
            <a:picLocks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8565" y="1989214"/>
            <a:ext cx="2312987" cy="14398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 preferRelativeResize="0">
            <a:picLocks noChangeArrowheads="1"/>
          </p:cNvPicPr>
          <p:nvPr/>
        </p:nvPicPr>
        <p:blipFill rotWithShape="1"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478" y="3467177"/>
            <a:ext cx="2282825" cy="14398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 preferRelativeResize="0">
            <a:picLocks noChangeArrowheads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48565" y="3467177"/>
            <a:ext cx="2312987" cy="143986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3653" y="4945139"/>
            <a:ext cx="2279650" cy="14620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0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8565" y="4945140"/>
            <a:ext cx="2312987" cy="146208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7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Public policy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65670" y="1087931"/>
            <a:ext cx="8878329" cy="5680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GB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How</a:t>
            </a: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the different countries around the world can comply 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with </a:t>
            </a: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the new SDG and other international 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policy </a:t>
            </a: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frameworks?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GB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With a sound “public policy” for water!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GB" sz="3200" b="1" dirty="0">
                <a:cs typeface="Arial" panose="020B0604020202020204" pitchFamily="34" charset="0"/>
              </a:rPr>
              <a:t>What </a:t>
            </a:r>
            <a:r>
              <a:rPr lang="en-GB" sz="3200" b="1" dirty="0" smtClean="0">
                <a:cs typeface="Arial" panose="020B0604020202020204" pitchFamily="34" charset="0"/>
              </a:rPr>
              <a:t>it </a:t>
            </a:r>
            <a:r>
              <a:rPr lang="en-GB" sz="3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means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Means a set of interrelated components (blocks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) wisely managed. </a:t>
            </a:r>
            <a:endParaRPr lang="en-GB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An holistic and multidisciplinary approach is needed for the success of </a:t>
            </a: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public policy.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And a genuine politic commitment is absolutely essential! </a:t>
            </a:r>
          </a:p>
        </p:txBody>
      </p:sp>
    </p:spTree>
    <p:extLst>
      <p:ext uri="{BB962C8B-B14F-4D97-AF65-F5344CB8AC3E}">
        <p14:creationId xmlns:p14="http://schemas.microsoft.com/office/powerpoint/2010/main" val="19985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Public policy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72" y="1072941"/>
            <a:ext cx="8728426" cy="5605179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GB" sz="3800" b="1" dirty="0" smtClean="0">
                <a:cs typeface="Arial" panose="020B0604020202020204" pitchFamily="34" charset="0"/>
              </a:rPr>
              <a:t>Public policies for water must in general include the following </a:t>
            </a:r>
            <a:r>
              <a:rPr lang="en-GB" sz="3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building </a:t>
            </a:r>
            <a:r>
              <a:rPr lang="en-GB" sz="3800" b="1" dirty="0">
                <a:solidFill>
                  <a:srgbClr val="0070C0"/>
                </a:solidFill>
                <a:cs typeface="Arial" panose="020B0604020202020204" pitchFamily="34" charset="0"/>
              </a:rPr>
              <a:t>blocks</a:t>
            </a:r>
            <a:r>
              <a:rPr lang="en-GB" sz="3800" b="1" dirty="0">
                <a:cs typeface="Arial" panose="020B0604020202020204" pitchFamily="34" charset="0"/>
              </a:rPr>
              <a:t>:</a:t>
            </a:r>
            <a:endParaRPr lang="en-GB" sz="3800" b="1" dirty="0" smtClean="0">
              <a:cs typeface="Arial" panose="020B0604020202020204" pitchFamily="34" charset="0"/>
            </a:endParaRP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Strategic plans. 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Legislative framework.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Institutional framework.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Governance models.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Service access targets.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Quality of service goals.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Tariff </a:t>
            </a: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policy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Tax policy.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Financial resources.</a:t>
            </a:r>
            <a:endParaRPr lang="en-GB" sz="4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http://www.softwareag.com/blog/reality_check/wp-content/uploads/2012/11/SOA_Building_Blocksjpg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848" y="2653258"/>
            <a:ext cx="2818152" cy="26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20285" y="5206473"/>
            <a:ext cx="304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F0F5F"/>
                </a:solidFill>
              </a:rPr>
              <a:t>Public policy as a set of blocks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883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Public </a:t>
            </a:r>
            <a:r>
              <a:rPr lang="en-GB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policy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71" y="1177872"/>
            <a:ext cx="8878329" cy="5567702"/>
          </a:xfrm>
        </p:spPr>
        <p:txBody>
          <a:bodyPr>
            <a:noAutofit/>
          </a:bodyPr>
          <a:lstStyle/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Construction of infrastructures.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Operation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 of </a:t>
            </a: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infrastructures</a:t>
            </a:r>
            <a:r>
              <a:rPr lang="en-US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Human </a:t>
            </a: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resources.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Research and innovation.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Entrepreneurship.</a:t>
            </a:r>
            <a:endParaRPr lang="en-GB" sz="3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Competition.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Consumers protection.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Social engagement.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>
                <a:solidFill>
                  <a:prstClr val="black"/>
                </a:solidFill>
                <a:cs typeface="Arial" panose="020B0604020202020204" pitchFamily="34" charset="0"/>
              </a:rPr>
              <a:t>Ethics and integrity.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GB" sz="32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Data and information.</a:t>
            </a:r>
          </a:p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GB" sz="3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Correct approach + tools + skilled staff!</a:t>
            </a:r>
            <a:endParaRPr lang="en-GB" sz="3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2" descr="http://www.softwareag.com/blog/reality_check/wp-content/uploads/2012/11/SOA_Building_Blocksjpg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848" y="2653258"/>
            <a:ext cx="2818152" cy="26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20285" y="5206473"/>
            <a:ext cx="304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F0F5F"/>
                </a:solidFill>
              </a:rPr>
              <a:t>Public policy as a set of blocks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650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http://www.softwareag.com/blog/reality_check/wp-content/uploads/2012/11/SOA_Building_Blocksjpg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5848" y="1342763"/>
            <a:ext cx="2818152" cy="26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Regulation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www.vmsstorneiro.pt/images/rodas-dentadas-gnome-2x_displa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7254" y="2075409"/>
            <a:ext cx="1606549" cy="16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vmsstorneiro.pt/images/rodas-dentadas-gnome-2x_displa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746" y="1811261"/>
            <a:ext cx="1606549" cy="16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vmsstorneiro.pt/images/rodas-dentadas-gnome-2x_displa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021" y="3354988"/>
            <a:ext cx="1606549" cy="16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vmsstorneiro.pt/images/rodas-dentadas-gnome-2x_displa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6513" y="3090840"/>
            <a:ext cx="1606549" cy="16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vmsstorneiro.pt/images/rodas-dentadas-gnome-2x_displa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3563" y="4382593"/>
            <a:ext cx="1606549" cy="16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vmsstorneiro.pt/images/rodas-dentadas-gnome-2x_display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095" y="4118445"/>
            <a:ext cx="1606549" cy="160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7948680" y="3769590"/>
            <a:ext cx="121920" cy="12954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3" name="Group 22"/>
          <p:cNvGrpSpPr/>
          <p:nvPr/>
        </p:nvGrpSpPr>
        <p:grpSpPr>
          <a:xfrm>
            <a:off x="7854538" y="3617190"/>
            <a:ext cx="738211" cy="739140"/>
            <a:chOff x="7209968" y="3617190"/>
            <a:chExt cx="738211" cy="739140"/>
          </a:xfrm>
        </p:grpSpPr>
        <p:sp>
          <p:nvSpPr>
            <p:cNvPr id="20" name="Block Arc 19"/>
            <p:cNvSpPr/>
            <p:nvPr/>
          </p:nvSpPr>
          <p:spPr>
            <a:xfrm>
              <a:off x="7310074" y="3721142"/>
              <a:ext cx="540000" cy="540000"/>
            </a:xfrm>
            <a:prstGeom prst="blockArc">
              <a:avLst>
                <a:gd name="adj1" fmla="val 21315898"/>
                <a:gd name="adj2" fmla="val 21258330"/>
                <a:gd name="adj3" fmla="val 30954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601410" y="3617190"/>
              <a:ext cx="121920" cy="1295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7" name="Oval 26"/>
            <p:cNvSpPr/>
            <p:nvPr/>
          </p:nvSpPr>
          <p:spPr>
            <a:xfrm>
              <a:off x="7814770" y="3755217"/>
              <a:ext cx="121920" cy="1295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8" name="Oval 27"/>
            <p:cNvSpPr/>
            <p:nvPr/>
          </p:nvSpPr>
          <p:spPr>
            <a:xfrm>
              <a:off x="7240910" y="4088730"/>
              <a:ext cx="121920" cy="1295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9" name="Oval 28"/>
            <p:cNvSpPr/>
            <p:nvPr/>
          </p:nvSpPr>
          <p:spPr>
            <a:xfrm>
              <a:off x="7434583" y="4226790"/>
              <a:ext cx="121920" cy="1295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0" name="Oval 29"/>
            <p:cNvSpPr/>
            <p:nvPr/>
          </p:nvSpPr>
          <p:spPr>
            <a:xfrm>
              <a:off x="7686185" y="4201622"/>
              <a:ext cx="121920" cy="1295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1" name="Oval 30"/>
            <p:cNvSpPr/>
            <p:nvPr/>
          </p:nvSpPr>
          <p:spPr>
            <a:xfrm>
              <a:off x="7365687" y="3640050"/>
              <a:ext cx="121920" cy="1295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2" name="Oval 31"/>
            <p:cNvSpPr/>
            <p:nvPr/>
          </p:nvSpPr>
          <p:spPr>
            <a:xfrm>
              <a:off x="7209968" y="3834909"/>
              <a:ext cx="121920" cy="1295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3" name="Oval 32"/>
            <p:cNvSpPr/>
            <p:nvPr/>
          </p:nvSpPr>
          <p:spPr>
            <a:xfrm>
              <a:off x="7826259" y="4023960"/>
              <a:ext cx="121920" cy="12954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5981076" y="5974728"/>
            <a:ext cx="3162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F0F5F"/>
                </a:solidFill>
              </a:rPr>
              <a:t>Public policy as a set of sprocket-wheels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71" y="968011"/>
            <a:ext cx="6539863" cy="5680129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Regulators</a:t>
            </a:r>
            <a:r>
              <a:rPr lang="en-US" sz="3200" b="1" dirty="0">
                <a:cs typeface="Arial" panose="020B0604020202020204" pitchFamily="34" charset="0"/>
              </a:rPr>
              <a:t> have an important </a:t>
            </a:r>
            <a:r>
              <a:rPr lang="en-US" sz="3200" b="1" dirty="0" smtClean="0">
                <a:cs typeface="Arial" panose="020B0604020202020204" pitchFamily="34" charset="0"/>
              </a:rPr>
              <a:t>role:</a:t>
            </a:r>
            <a:endParaRPr lang="en-US" sz="3200" b="1" dirty="0">
              <a:cs typeface="Arial" panose="020B0604020202020204" pitchFamily="34" charset="0"/>
            </a:endParaRPr>
          </a:p>
          <a:p>
            <a:pPr marL="725488" lvl="2" indent="-3254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Regulation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should be seen as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one block of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public policies on water services, one out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various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  <a:p>
            <a:pPr marL="725488" lvl="2" indent="-3254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But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it has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a very important role given the fact that it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promotes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and or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controls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remaining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blocks.</a:t>
            </a:r>
          </a:p>
          <a:p>
            <a:pPr marL="725488" lvl="2" indent="-3254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Regulation provides also monitoring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accountability.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457200" lvl="1" indent="-4572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  <a:defRPr/>
            </a:pPr>
            <a:r>
              <a:rPr lang="en-US" altLang="pt-PT" sz="3200" b="1" dirty="0" smtClean="0">
                <a:cs typeface="Arial" panose="020B0604020202020204" pitchFamily="34" charset="0"/>
              </a:rPr>
              <a:t>It is </a:t>
            </a:r>
            <a:r>
              <a:rPr lang="en-US" altLang="pt-PT" sz="3200" b="1" dirty="0">
                <a:cs typeface="Arial" panose="020B0604020202020204" pitchFamily="34" charset="0"/>
              </a:rPr>
              <a:t>increasing </a:t>
            </a:r>
            <a:r>
              <a:rPr lang="en-US" altLang="pt-PT" sz="3200" b="1" dirty="0" smtClean="0">
                <a:cs typeface="Arial" panose="020B0604020202020204" pitchFamily="34" charset="0"/>
              </a:rPr>
              <a:t>the </a:t>
            </a:r>
            <a:r>
              <a:rPr lang="en-US" altLang="pt-PT" sz="3200" b="1" dirty="0">
                <a:cs typeface="Arial" panose="020B0604020202020204" pitchFamily="34" charset="0"/>
              </a:rPr>
              <a:t>number of countries with </a:t>
            </a:r>
            <a:r>
              <a:rPr lang="en-US" altLang="pt-PT" sz="3200" b="1" dirty="0" smtClean="0">
                <a:cs typeface="Arial" panose="020B0604020202020204" pitchFamily="34" charset="0"/>
              </a:rPr>
              <a:t>regulators:</a:t>
            </a:r>
          </a:p>
          <a:p>
            <a:pPr marL="725488" lvl="2" indent="-3254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lang="en-US" altLang="pt-PT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165 </a:t>
            </a:r>
            <a:r>
              <a:rPr lang="en-US" altLang="pt-PT" sz="2800" b="1" dirty="0">
                <a:solidFill>
                  <a:prstClr val="black"/>
                </a:solidFill>
                <a:cs typeface="Arial" panose="020B0604020202020204" pitchFamily="34" charset="0"/>
              </a:rPr>
              <a:t>regulators</a:t>
            </a:r>
            <a:r>
              <a:rPr lang="en-US" altLang="pt-PT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lang="en-US" altLang="pt-PT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73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kinsmanlibrary.org/images/magnifyingglas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1444" y="4506063"/>
            <a:ext cx="1545414" cy="17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71" y="1001221"/>
            <a:ext cx="8578525" cy="5856779"/>
          </a:xfrm>
        </p:spPr>
        <p:txBody>
          <a:bodyPr>
            <a:noAutofit/>
          </a:bodyPr>
          <a:lstStyle/>
          <a:p>
            <a:pPr marL="457200" lvl="1" indent="-4572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3200" b="1" dirty="0" smtClean="0">
                <a:cs typeface="Arial" panose="020B0604020202020204" pitchFamily="34" charset="0"/>
              </a:rPr>
              <a:t>Regulatory model:</a:t>
            </a:r>
            <a:endParaRPr lang="en-US" sz="3200" b="1" dirty="0">
              <a:cs typeface="Arial" panose="020B0604020202020204" pitchFamily="34" charset="0"/>
            </a:endParaRP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Structural regulation </a:t>
            </a:r>
            <a:r>
              <a:rPr lang="en-US" sz="3000" b="1" dirty="0">
                <a:solidFill>
                  <a:prstClr val="black"/>
                </a:solidFill>
                <a:cs typeface="Arial" panose="020B0604020202020204" pitchFamily="34" charset="0"/>
              </a:rPr>
              <a:t>of the </a:t>
            </a:r>
            <a:r>
              <a:rPr lang="en-US" sz="30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sector:</a:t>
            </a:r>
            <a:endParaRPr lang="en-US" sz="3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Contribution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to the </a:t>
            </a:r>
            <a:r>
              <a:rPr 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organisation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of the sector.</a:t>
            </a: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Contribution to the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legislation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 of the sector.	</a:t>
            </a: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Contribution to the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information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 of the sector.</a:t>
            </a: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Contribution to the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capacity building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of the sector.</a:t>
            </a:r>
          </a:p>
          <a:p>
            <a:pPr marL="725488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3000" b="1" dirty="0" err="1">
                <a:solidFill>
                  <a:srgbClr val="0070C0"/>
                </a:solidFill>
                <a:cs typeface="Arial" panose="020B0604020202020204" pitchFamily="34" charset="0"/>
              </a:rPr>
              <a:t>Behavioural</a:t>
            </a:r>
            <a:r>
              <a:rPr lang="en-US" sz="3000" b="1" dirty="0">
                <a:solidFill>
                  <a:srgbClr val="0070C0"/>
                </a:solidFill>
                <a:cs typeface="Arial" panose="020B0604020202020204" pitchFamily="34" charset="0"/>
              </a:rPr>
              <a:t> regulation </a:t>
            </a:r>
            <a:r>
              <a:rPr lang="en-US" sz="3000" b="1" dirty="0">
                <a:cs typeface="Arial" panose="020B0604020202020204" pitchFamily="34" charset="0"/>
              </a:rPr>
              <a:t>of the utilities:</a:t>
            </a: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Legal and contractual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regulation.</a:t>
            </a: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Economic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 regulation.</a:t>
            </a: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Quality of service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regulation.</a:t>
            </a: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Drinking water quality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regulation.</a:t>
            </a:r>
          </a:p>
          <a:p>
            <a:pPr marL="1085850" lvl="2" indent="-325438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Consumers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interface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regulation.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Regulation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previews.123rf.com/images/texelart/texelart1211/texelart121100009/16493085-3d-white-person-looking-through-a-binoculars-looking-for-something-3d-image-Isolated-white-backgroun-Stock-Photo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24668" y="2401329"/>
            <a:ext cx="1019331" cy="17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86031">
            <a:off x="7417162" y="4786425"/>
            <a:ext cx="1816396" cy="2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87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132" y="94004"/>
            <a:ext cx="1080000" cy="10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Global vision about Europe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44" y="1076525"/>
            <a:ext cx="874395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Stable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water public policies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in Western Europe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but still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fragile public policies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in Central &amp; East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Europe.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28 water regulators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, mainly national authorities, with a large increase in Central &amp; East Europe.</a:t>
            </a:r>
          </a:p>
          <a:p>
            <a:pPr marL="444500" lvl="2">
              <a:spcBef>
                <a:spcPts val="3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Albania, Armenia, Belgium, Bulgaria, Croatia, Denmark, England and Wales, Estonia, France, Greece, Hungary, Ireland, Italy, Kazakhstan, Kosovo, Latvia, Lithuania, Malta, Northern Ireland, Portugal, Romania, Scotland, Slovakia and </a:t>
            </a: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Ukraine (+?)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56%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of the countries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has a regulatory authority.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2 regional regulatory networks.</a:t>
            </a:r>
          </a:p>
          <a:p>
            <a:pPr marL="444500" lvl="2">
              <a:spcBef>
                <a:spcPts val="3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European Water Regulators Network (WAREG), Energy Regulators Regional Association (ERRA).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Good, fair &amp; poor compliance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with SDG.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significant effort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on sound public policies and strong regulatory authorities are needed in some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countries.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7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757" y="5230320"/>
            <a:ext cx="3240087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6534" y="3607725"/>
            <a:ext cx="32289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1282" y="1970169"/>
            <a:ext cx="3240087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096" y="5236959"/>
            <a:ext cx="3302996" cy="161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 preferRelativeResize="0"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287" y="3591801"/>
            <a:ext cx="3240088" cy="162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42"/>
          <p:cNvPicPr preferRelativeResize="0"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7163" y="1970169"/>
            <a:ext cx="3108961" cy="1555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Case study: </a:t>
            </a:r>
            <a:r>
              <a:rPr lang="en-GB" sz="40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Portugal</a:t>
            </a:r>
            <a:endParaRPr lang="en-GB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22661" y="5478956"/>
            <a:ext cx="8748464" cy="514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2600" b="1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http://www.climate-changer.com/wp-content/uploads/water-supply.JPG"/>
          <p:cNvPicPr preferRelativeResize="0">
            <a:picLocks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05" y="1950207"/>
            <a:ext cx="1260000" cy="16208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rvfile\irar\PUB\PROJECTOS\NORMAS_GRAFICAS&amp;TEMPLATES\NORMAS_GRAFICAS_ERSAR\Imagens_Folhetos ERSAR\09259_fotos_ersar\menina.jpg"/>
          <p:cNvPicPr preferRelativeResize="0">
            <a:picLocks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905" y="3587094"/>
            <a:ext cx="1260000" cy="16471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 preferRelativeResize="0">
            <a:picLocks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85" y="5234211"/>
            <a:ext cx="1260000" cy="16085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4"/>
          <p:cNvPicPr preferRelativeResize="0">
            <a:picLocks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742" y="3587094"/>
            <a:ext cx="1250005" cy="16225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8" descr="http://www.banglaembassy.com.bh/images/Cox%27s%20Bazar-the%20Longest%20Sea%20Beach%20of%20the%20World_png.jpg"/>
          <p:cNvPicPr preferRelativeResize="0">
            <a:picLocks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742" y="5222446"/>
            <a:ext cx="1253641" cy="16272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6095" y="1935694"/>
            <a:ext cx="3297589" cy="16353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28674" y="1935694"/>
            <a:ext cx="3315326" cy="16353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194" name="Picture 2" descr="http://www.jmmateus.pt/produtos/fotosprodutos/sanitaaveiro_47447cfa37b2f.jp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3684" y="1929798"/>
            <a:ext cx="1274990" cy="16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257819" y="3580167"/>
            <a:ext cx="3297589" cy="16353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825383" y="3587094"/>
            <a:ext cx="3315326" cy="16353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71084" y="5222446"/>
            <a:ext cx="3297589" cy="16353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25383" y="5222446"/>
            <a:ext cx="3333606" cy="16353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265671" y="945931"/>
            <a:ext cx="8893317" cy="989763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cs typeface="Arial" panose="020B0604020202020204" pitchFamily="34" charset="0"/>
              </a:rPr>
              <a:t>The Portuguese public policy (1993-2015) was successful for citizens, economy, public health &amp; environment:</a:t>
            </a: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1418897" y="2525883"/>
            <a:ext cx="3102478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Access to water supply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81%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sym typeface="Wingdings"/>
              </a:rPr>
              <a:t>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95%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1545021" y="4196909"/>
            <a:ext cx="3033648" cy="81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Drinking water quality</a:t>
            </a: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50%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cs typeface="Arial" charset="0"/>
                <a:sym typeface="Wingdings"/>
              </a:rPr>
              <a:t>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98,4%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768378" y="5344926"/>
            <a:ext cx="180745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Hepatitis A</a:t>
            </a:r>
          </a:p>
          <a:p>
            <a:pPr marL="0" indent="0" algn="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630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cs typeface="Arial" charset="0"/>
                <a:sym typeface="Wingdings"/>
              </a:rPr>
              <a:t>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8 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7486336" y="2692728"/>
            <a:ext cx="1677855" cy="52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Access to wastewater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28%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cs typeface="Arial" charset="0"/>
                <a:sym typeface="Wingdings"/>
              </a:rPr>
              <a:t>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79%</a:t>
            </a:r>
          </a:p>
        </p:txBody>
      </p:sp>
      <p:sp>
        <p:nvSpPr>
          <p:cNvPr id="52" name="Rectangle 3"/>
          <p:cNvSpPr txBox="1">
            <a:spLocks noChangeArrowheads="1"/>
          </p:cNvSpPr>
          <p:nvPr/>
        </p:nvSpPr>
        <p:spPr bwMode="auto">
          <a:xfrm>
            <a:off x="6321979" y="4375744"/>
            <a:ext cx="2931748" cy="6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Surface waters quality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28%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cs typeface="Arial" charset="0"/>
                <a:sym typeface="Wingdings"/>
              </a:rPr>
              <a:t>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78%</a:t>
            </a: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6117021" y="6039946"/>
            <a:ext cx="3004347" cy="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Coastal waters quality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55%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sym typeface="Wingdings"/>
              </a:rPr>
              <a:t>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</a:rPr>
              <a:t>99%</a:t>
            </a:r>
          </a:p>
        </p:txBody>
      </p:sp>
      <p:pic>
        <p:nvPicPr>
          <p:cNvPr id="31" name="Picture 4" descr="http://www.magnetpinnwand.de/images/product_images/original_images/laender-magnet---5-cm-flagge-portugal--rep-blica-portugue-241-0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988" y="94004"/>
            <a:ext cx="900000" cy="89761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9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0097" y="97871"/>
            <a:ext cx="1080000" cy="108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3" y="94004"/>
            <a:ext cx="7869864" cy="1083867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Global vision about Africa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400044" y="1181455"/>
            <a:ext cx="874395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In general </a:t>
            </a: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lacking water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public policies 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 Africa.</a:t>
            </a:r>
            <a:endParaRPr lang="en-US" sz="2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13 regulators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, mainly national ones.</a:t>
            </a:r>
          </a:p>
          <a:p>
            <a:pPr marL="444500" lvl="2">
              <a:spcBef>
                <a:spcPts val="3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South Africa, Gambia, Ghana, Cape Verde, Mauritania, Mozambique, Niger, Kenya, Rwanda, Tanzania, Zambia, Mali and </a:t>
            </a: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Malawi (+?).</a:t>
            </a:r>
            <a:endParaRPr 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24%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of the countries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has a regulatory authority.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2 regional regulatory networks.</a:t>
            </a:r>
          </a:p>
          <a:p>
            <a:pPr marL="444500" lvl="2">
              <a:spcBef>
                <a:spcPts val="3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African Forum for Utility Regulators (AFUR) and  Eastern and Southern Africa Water and Sanitation Regulators Association (ESAWAS).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In general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poor compliance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with SDG and big challenges ahead.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A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strong effort 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on sound public policies and strong regulatory authorities are needed</a:t>
            </a:r>
            <a:r>
              <a:rPr lang="en-US" sz="2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</a:p>
          <a:p>
            <a:pPr lvl="1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180340" algn="l"/>
              </a:tabLst>
            </a:pP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Development funding would be </a:t>
            </a:r>
            <a:r>
              <a:rPr 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much more effective</a:t>
            </a:r>
            <a:r>
              <a:rPr 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766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LN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ub capítulo">
  <a:themeElements>
    <a:clrScheme name="Sub capí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b capítu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 cap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 capítu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 capítu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Template_Apresentacao_ERSAR_pIWA</Template>
  <TotalTime>11308</TotalTime>
  <Words>887</Words>
  <Application>Microsoft Macintosh PowerPoint</Application>
  <PresentationFormat>On-screen Show (4:3)</PresentationFormat>
  <Paragraphs>118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SlideLNEC</vt:lpstr>
      <vt:lpstr>Office Theme</vt:lpstr>
      <vt:lpstr>1_Sub capítulo</vt:lpstr>
      <vt:lpstr>1_Office Theme</vt:lpstr>
      <vt:lpstr>PowerPoint Presentation</vt:lpstr>
      <vt:lpstr>Public policy</vt:lpstr>
      <vt:lpstr>Public policy</vt:lpstr>
      <vt:lpstr>Public policy</vt:lpstr>
      <vt:lpstr>Regulation</vt:lpstr>
      <vt:lpstr>Regulation</vt:lpstr>
      <vt:lpstr>Global vision about Europe</vt:lpstr>
      <vt:lpstr>Case study: Portugal</vt:lpstr>
      <vt:lpstr>Global vision about Africa</vt:lpstr>
      <vt:lpstr>Situation in Latin America</vt:lpstr>
      <vt:lpstr>Final remarks</vt:lpstr>
      <vt:lpstr>PowerPoint Presentation</vt:lpstr>
    </vt:vector>
  </TitlesOfParts>
  <Company>ERSAR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REGULATORS VIEW OF THE STANDARDS</dc:title>
  <dc:creator>Jaime Baptista</dc:creator>
  <cp:lastModifiedBy>Virginia Roaf</cp:lastModifiedBy>
  <cp:revision>1018</cp:revision>
  <cp:lastPrinted>2015-04-07T09:42:12Z</cp:lastPrinted>
  <dcterms:created xsi:type="dcterms:W3CDTF">2014-09-21T22:00:57Z</dcterms:created>
  <dcterms:modified xsi:type="dcterms:W3CDTF">2016-03-15T08:43:59Z</dcterms:modified>
</cp:coreProperties>
</file>